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3" r:id="rId5"/>
    <p:sldId id="259" r:id="rId6"/>
    <p:sldId id="260" r:id="rId7"/>
    <p:sldId id="274" r:id="rId8"/>
    <p:sldId id="261" r:id="rId9"/>
    <p:sldId id="262" r:id="rId10"/>
    <p:sldId id="263" r:id="rId11"/>
    <p:sldId id="275" r:id="rId12"/>
    <p:sldId id="264" r:id="rId13"/>
    <p:sldId id="276" r:id="rId14"/>
    <p:sldId id="265" r:id="rId15"/>
    <p:sldId id="277" r:id="rId16"/>
    <p:sldId id="266" r:id="rId17"/>
    <p:sldId id="278" r:id="rId18"/>
    <p:sldId id="267" r:id="rId19"/>
    <p:sldId id="268" r:id="rId20"/>
    <p:sldId id="279" r:id="rId21"/>
    <p:sldId id="269" r:id="rId22"/>
    <p:sldId id="270" r:id="rId23"/>
    <p:sldId id="271" r:id="rId24"/>
    <p:sldId id="272" r:id="rId25"/>
    <p:sldId id="280"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27/02/2016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2708920"/>
            <a:ext cx="7772400" cy="1470025"/>
          </a:xfrm>
          <a:solidFill>
            <a:schemeClr val="accent3">
              <a:lumMod val="40000"/>
              <a:lumOff val="60000"/>
            </a:schemeClr>
          </a:solidFill>
          <a:effectLst>
            <a:glow rad="101600">
              <a:schemeClr val="accent2">
                <a:satMod val="175000"/>
                <a:alpha val="40000"/>
              </a:schemeClr>
            </a:glow>
            <a:reflection blurRad="6350" stA="50000" endA="300" endPos="55500" dist="50800" dir="5400000" sy="-100000" algn="bl" rotWithShape="0"/>
          </a:effectLst>
          <a:scene3d>
            <a:camera prst="orthographicFront"/>
            <a:lightRig rig="threePt" dir="t"/>
          </a:scene3d>
          <a:sp3d>
            <a:bevelT w="114300" prst="hardEdge"/>
          </a:sp3d>
        </p:spPr>
        <p:txBody>
          <a:bodyPr/>
          <a:lstStyle/>
          <a:p>
            <a:pPr algn="l"/>
            <a:r>
              <a:rPr lang="es-CO" dirty="0" smtClean="0">
                <a:latin typeface="Algerian" pitchFamily="82" charset="0"/>
              </a:rPr>
              <a:t>TODO </a:t>
            </a:r>
            <a:br>
              <a:rPr lang="es-CO" dirty="0" smtClean="0">
                <a:latin typeface="Algerian" pitchFamily="82" charset="0"/>
              </a:rPr>
            </a:br>
            <a:r>
              <a:rPr lang="es-CO" dirty="0" smtClean="0">
                <a:latin typeface="Algerian" pitchFamily="82" charset="0"/>
              </a:rPr>
              <a:t>MENOS UNA COSA</a:t>
            </a:r>
            <a:endParaRPr lang="es-CO"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563" y="5661248"/>
            <a:ext cx="8016875" cy="481013"/>
          </a:xfrm>
          <a:prstGeom prst="rect">
            <a:avLst/>
          </a:prstGeom>
          <a:solidFill>
            <a:schemeClr val="accent6">
              <a:lumMod val="75000"/>
            </a:schemeClr>
          </a:solidFill>
          <a:ln>
            <a:noFill/>
          </a:ln>
          <a:effec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873" y="764704"/>
            <a:ext cx="8023225"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045555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effectLst>
            <a:reflection blurRad="6350" stA="50000" endA="300" endPos="55000" dir="5400000" sy="-100000" algn="bl" rotWithShape="0"/>
          </a:effectLst>
        </p:spPr>
        <p:txBody>
          <a:bodyPr/>
          <a:lstStyle/>
          <a:p>
            <a:r>
              <a:rPr lang="es-CO" dirty="0" smtClean="0">
                <a:latin typeface="Algerian" pitchFamily="82" charset="0"/>
              </a:rPr>
              <a:t>TODO MENOS UNA COSA</a:t>
            </a:r>
            <a:endParaRPr lang="es-CO" dirty="0">
              <a:latin typeface="Algerian" pitchFamily="82" charset="0"/>
            </a:endParaRPr>
          </a:p>
        </p:txBody>
      </p:sp>
      <p:sp>
        <p:nvSpPr>
          <p:cNvPr id="3" name="2 Marcador de contenido"/>
          <p:cNvSpPr>
            <a:spLocks noGrp="1"/>
          </p:cNvSpPr>
          <p:nvPr>
            <p:ph idx="1"/>
          </p:nvPr>
        </p:nvSpPr>
        <p:spPr>
          <a:solidFill>
            <a:schemeClr val="accent3">
              <a:lumMod val="20000"/>
              <a:lumOff val="80000"/>
            </a:schemeClr>
          </a:solidFill>
          <a:scene3d>
            <a:camera prst="orthographicFront"/>
            <a:lightRig rig="threePt" dir="t"/>
          </a:scene3d>
          <a:sp3d>
            <a:bevelT w="114300" prst="hardEdge"/>
          </a:sp3d>
        </p:spPr>
        <p:txBody>
          <a:bodyPr>
            <a:normAutofit fontScale="92500" lnSpcReduction="20000"/>
          </a:bodyPr>
          <a:lstStyle/>
          <a:p>
            <a:pPr marL="0" indent="0" algn="ctr">
              <a:buNone/>
            </a:pPr>
            <a:r>
              <a:rPr lang="es-CO" dirty="0" smtClean="0"/>
              <a:t>El salmista David declara:</a:t>
            </a:r>
            <a:r>
              <a:rPr lang="es-CO" dirty="0"/>
              <a:t> </a:t>
            </a:r>
            <a:r>
              <a:rPr lang="es-CO" dirty="0" smtClean="0">
                <a:solidFill>
                  <a:srgbClr val="FF0000"/>
                </a:solidFill>
              </a:rPr>
              <a:t>Salmo 24:1. </a:t>
            </a:r>
            <a:r>
              <a:rPr lang="es-CO" dirty="0" smtClean="0"/>
              <a:t>«</a:t>
            </a:r>
            <a:r>
              <a:rPr lang="es-CO" dirty="0" smtClean="0">
                <a:latin typeface="Agency FB" pitchFamily="34" charset="0"/>
              </a:rPr>
              <a:t>De </a:t>
            </a:r>
            <a:r>
              <a:rPr lang="es-CO" dirty="0">
                <a:latin typeface="Agency FB" pitchFamily="34" charset="0"/>
              </a:rPr>
              <a:t>Jehová es la tierra y su plenitud; el mundo y los que en él </a:t>
            </a:r>
            <a:r>
              <a:rPr lang="es-CO" dirty="0" smtClean="0">
                <a:latin typeface="Agency FB" pitchFamily="34" charset="0"/>
              </a:rPr>
              <a:t>habitan</a:t>
            </a:r>
            <a:r>
              <a:rPr lang="es-CO" dirty="0" smtClean="0"/>
              <a:t>».</a:t>
            </a:r>
          </a:p>
          <a:p>
            <a:pPr marL="0" indent="0">
              <a:buNone/>
            </a:pPr>
            <a:r>
              <a:rPr lang="es-CO" baseline="30000" dirty="0"/>
              <a:t> </a:t>
            </a:r>
            <a:r>
              <a:rPr lang="es-CO" dirty="0" smtClean="0"/>
              <a:t>   </a:t>
            </a:r>
          </a:p>
          <a:p>
            <a:pPr marL="0" indent="0" algn="ctr">
              <a:buNone/>
            </a:pPr>
            <a:r>
              <a:rPr lang="es-CO" dirty="0" smtClean="0"/>
              <a:t>Y muchos siglos después dice El mismo Dios a través del profeta </a:t>
            </a:r>
            <a:r>
              <a:rPr lang="es-CO" dirty="0" smtClean="0">
                <a:solidFill>
                  <a:srgbClr val="FF0000"/>
                </a:solidFill>
              </a:rPr>
              <a:t>Ageo 2:8</a:t>
            </a:r>
            <a:r>
              <a:rPr lang="es-CO" dirty="0" smtClean="0"/>
              <a:t>: «</a:t>
            </a:r>
            <a:r>
              <a:rPr lang="es-CO" dirty="0" smtClean="0">
                <a:latin typeface="Agency FB" pitchFamily="34" charset="0"/>
              </a:rPr>
              <a:t>Mía </a:t>
            </a:r>
            <a:r>
              <a:rPr lang="es-CO" i="1" dirty="0">
                <a:latin typeface="Agency FB" pitchFamily="34" charset="0"/>
              </a:rPr>
              <a:t>es</a:t>
            </a:r>
            <a:r>
              <a:rPr lang="es-CO" dirty="0">
                <a:latin typeface="Agency FB" pitchFamily="34" charset="0"/>
              </a:rPr>
              <a:t> la plata, y mío el oro, dice Jehová de los </a:t>
            </a:r>
            <a:r>
              <a:rPr lang="es-CO" dirty="0" smtClean="0">
                <a:latin typeface="Agency FB" pitchFamily="34" charset="0"/>
              </a:rPr>
              <a:t>ejércitos</a:t>
            </a:r>
            <a:r>
              <a:rPr lang="es-CO" dirty="0" smtClean="0"/>
              <a:t>».</a:t>
            </a:r>
          </a:p>
          <a:p>
            <a:pPr marL="0" indent="0">
              <a:buNone/>
            </a:pPr>
            <a:endParaRPr lang="es-CO" dirty="0"/>
          </a:p>
          <a:p>
            <a:pPr marL="0" indent="0" algn="ctr">
              <a:buNone/>
            </a:pPr>
            <a:r>
              <a:rPr lang="es-CO" dirty="0" smtClean="0"/>
              <a:t>Y evidentemente de esto no queda la menor duda, ya que </a:t>
            </a:r>
            <a:r>
              <a:rPr lang="es-CO" dirty="0" smtClean="0">
                <a:solidFill>
                  <a:srgbClr val="FF0000"/>
                </a:solidFill>
              </a:rPr>
              <a:t>Génesis cap.1 y 2 </a:t>
            </a:r>
            <a:r>
              <a:rPr lang="es-CO" dirty="0" smtClean="0"/>
              <a:t>nos revelan que Dios creó todas las cosas, incluyéndonos a nosotros los seres humanos.  </a:t>
            </a:r>
            <a:endParaRPr lang="es-CO" dirty="0"/>
          </a:p>
        </p:txBody>
      </p:sp>
    </p:spTree>
    <p:extLst>
      <p:ext uri="{BB962C8B-B14F-4D97-AF65-F5344CB8AC3E}">
        <p14:creationId xmlns:p14="http://schemas.microsoft.com/office/powerpoint/2010/main" val="4044777148"/>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prst="slope"/>
          </a:sp3d>
        </p:spPr>
        <p:txBody>
          <a:bodyPr>
            <a:normAutofit fontScale="85000" lnSpcReduction="20000"/>
          </a:bodyPr>
          <a:lstStyle/>
          <a:p>
            <a:pPr marL="0" indent="0" algn="ctr">
              <a:buNone/>
            </a:pPr>
            <a:r>
              <a:rPr lang="es-CO" dirty="0" smtClean="0"/>
              <a:t>Nos preguntamos, ¿si Dios es en dueño «del mundo y los que en él habitan», además es el dueño de todo el «oro y la plata». Qué cosa es la que no le pertenece?</a:t>
            </a:r>
          </a:p>
          <a:p>
            <a:pPr marL="0" indent="0" algn="ctr">
              <a:buNone/>
            </a:pPr>
            <a:r>
              <a:rPr lang="es-CO" b="1" dirty="0" smtClean="0"/>
              <a:t>¡Nuestra elección!</a:t>
            </a:r>
          </a:p>
          <a:p>
            <a:endParaRPr lang="es-CO" dirty="0" smtClean="0"/>
          </a:p>
          <a:p>
            <a:pPr marL="0" indent="0" algn="ctr">
              <a:buNone/>
            </a:pPr>
            <a:r>
              <a:rPr lang="es-CO" dirty="0" smtClean="0"/>
              <a:t>Desde el principio de la creación, después de haber creado a Adán y a Eva a «Su Imagen y Semejanza», haberlos unido en matrimonio, cuando los coloca en el Huerto del Edén, les ordena </a:t>
            </a:r>
            <a:r>
              <a:rPr lang="es-CO" b="1" dirty="0" smtClean="0">
                <a:solidFill>
                  <a:srgbClr val="FF0000"/>
                </a:solidFill>
              </a:rPr>
              <a:t>Gén.2:16,17</a:t>
            </a:r>
            <a:r>
              <a:rPr lang="es-CO" b="1" dirty="0" smtClean="0"/>
              <a:t>: «</a:t>
            </a:r>
            <a:r>
              <a:rPr lang="es-CO" dirty="0" smtClean="0">
                <a:latin typeface="Agency FB" pitchFamily="34" charset="0"/>
              </a:rPr>
              <a:t>De </a:t>
            </a:r>
            <a:r>
              <a:rPr lang="es-CO" dirty="0">
                <a:latin typeface="Agency FB" pitchFamily="34" charset="0"/>
              </a:rPr>
              <a:t>todo árbol del huerto comerás; </a:t>
            </a:r>
            <a:r>
              <a:rPr lang="es-CO" dirty="0" smtClean="0">
                <a:latin typeface="Agency FB" pitchFamily="34" charset="0"/>
              </a:rPr>
              <a:t>mas </a:t>
            </a:r>
            <a:r>
              <a:rPr lang="es-CO" dirty="0">
                <a:latin typeface="Agency FB" pitchFamily="34" charset="0"/>
              </a:rPr>
              <a:t>del árbol de la ciencia del bien y el mal no comerás; porque el día que de él comieres, ciertamente </a:t>
            </a:r>
            <a:r>
              <a:rPr lang="es-CO" dirty="0" smtClean="0">
                <a:latin typeface="Agency FB" pitchFamily="34" charset="0"/>
              </a:rPr>
              <a:t>morirás</a:t>
            </a:r>
            <a:r>
              <a:rPr lang="es-CO" dirty="0" smtClean="0"/>
              <a:t>». </a:t>
            </a:r>
          </a:p>
          <a:p>
            <a:endParaRPr lang="es-CO" dirty="0"/>
          </a:p>
          <a:p>
            <a:pPr marL="0" indent="0" algn="ctr">
              <a:buNone/>
            </a:pPr>
            <a:r>
              <a:rPr lang="es-CO" dirty="0" smtClean="0"/>
              <a:t>Aquí el hombre y la mujer tenían que hacer huso de su libre albedrio,  albedrío que Dios les había dado al crearlos, su capacidad de elegir ¡obedecer o desobedecer! </a:t>
            </a:r>
            <a:endParaRPr lang="es-CO" dirty="0"/>
          </a:p>
        </p:txBody>
      </p:sp>
    </p:spTree>
    <p:extLst>
      <p:ext uri="{BB962C8B-B14F-4D97-AF65-F5344CB8AC3E}">
        <p14:creationId xmlns:p14="http://schemas.microsoft.com/office/powerpoint/2010/main" val="114882615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Autofit/>
          </a:bodyPr>
          <a:lstStyle/>
          <a:p>
            <a:r>
              <a:rPr lang="es-CO" b="1" dirty="0" smtClean="0"/>
              <a:t>De Dios es todo, </a:t>
            </a:r>
            <a:br>
              <a:rPr lang="es-CO" b="1" dirty="0" smtClean="0"/>
            </a:br>
            <a:r>
              <a:rPr lang="es-CO" b="1" dirty="0" smtClean="0"/>
              <a:t>menos tu libre albedrío, </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844824"/>
            <a:ext cx="7344816" cy="432047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483768" y="2204864"/>
            <a:ext cx="4572000" cy="923330"/>
          </a:xfrm>
          <a:prstGeom prst="rect">
            <a:avLst/>
          </a:prstGeom>
        </p:spPr>
        <p:txBody>
          <a:bodyPr>
            <a:spAutoFit/>
          </a:bodyPr>
          <a:lstStyle/>
          <a:p>
            <a:r>
              <a:rPr lang="es-CO" sz="3600" b="1" dirty="0"/>
              <a:t>¿Cuál camino elegirás? </a:t>
            </a:r>
          </a:p>
          <a:p>
            <a:endParaRPr lang="es-CO" dirty="0"/>
          </a:p>
        </p:txBody>
      </p:sp>
      <p:sp>
        <p:nvSpPr>
          <p:cNvPr id="6" name="5 Rectángulo"/>
          <p:cNvSpPr/>
          <p:nvPr/>
        </p:nvSpPr>
        <p:spPr>
          <a:xfrm>
            <a:off x="6025021" y="4014878"/>
            <a:ext cx="1630575" cy="461665"/>
          </a:xfrm>
          <a:prstGeom prst="rect">
            <a:avLst/>
          </a:prstGeom>
        </p:spPr>
        <p:txBody>
          <a:bodyPr wrap="none">
            <a:spAutoFit/>
          </a:bodyPr>
          <a:lstStyle/>
          <a:p>
            <a:r>
              <a:rPr lang="es-CO" sz="2400" b="1" dirty="0"/>
              <a:t>Obediencia</a:t>
            </a:r>
          </a:p>
        </p:txBody>
      </p:sp>
      <p:sp>
        <p:nvSpPr>
          <p:cNvPr id="7" name="6 Rectángulo"/>
          <p:cNvSpPr/>
          <p:nvPr/>
        </p:nvSpPr>
        <p:spPr>
          <a:xfrm>
            <a:off x="1685312" y="4014878"/>
            <a:ext cx="2166608" cy="461665"/>
          </a:xfrm>
          <a:prstGeom prst="rect">
            <a:avLst/>
          </a:prstGeom>
        </p:spPr>
        <p:txBody>
          <a:bodyPr wrap="square">
            <a:spAutoFit/>
          </a:bodyPr>
          <a:lstStyle/>
          <a:p>
            <a:r>
              <a:rPr lang="es-CO" sz="2400" b="1" dirty="0" smtClean="0"/>
              <a:t>Desobediencia </a:t>
            </a:r>
            <a:endParaRPr lang="es-CO" sz="2400" b="1" dirty="0"/>
          </a:p>
        </p:txBody>
      </p:sp>
    </p:spTree>
    <p:extLst>
      <p:ext uri="{BB962C8B-B14F-4D97-AF65-F5344CB8AC3E}">
        <p14:creationId xmlns:p14="http://schemas.microsoft.com/office/powerpoint/2010/main" val="302536117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5842992" cy="2016224"/>
          </a:xfrm>
        </p:spPr>
        <p:txBody>
          <a:bodyPr>
            <a:normAutofit fontScale="85000" lnSpcReduction="10000"/>
          </a:bodyPr>
          <a:lstStyle/>
          <a:p>
            <a:pPr marL="0" indent="0" algn="ctr">
              <a:buNone/>
            </a:pPr>
            <a:r>
              <a:rPr lang="es-CO" dirty="0" smtClean="0"/>
              <a:t>Note que Satanás solamente pone en la mente de Eva la tentación, pero no la obliga a desobedecer el mandamiento de Dios: «</a:t>
            </a:r>
            <a:r>
              <a:rPr lang="es-CO" dirty="0" smtClean="0">
                <a:solidFill>
                  <a:srgbClr val="0070C0"/>
                </a:solidFill>
              </a:rPr>
              <a:t>del árbol de la ciencia del </a:t>
            </a:r>
            <a:r>
              <a:rPr lang="es-CO" dirty="0">
                <a:solidFill>
                  <a:srgbClr val="0070C0"/>
                </a:solidFill>
              </a:rPr>
              <a:t>bien y el mal no </a:t>
            </a:r>
            <a:r>
              <a:rPr lang="es-CO" dirty="0" smtClean="0">
                <a:solidFill>
                  <a:srgbClr val="0070C0"/>
                </a:solidFill>
              </a:rPr>
              <a:t>comerás</a:t>
            </a:r>
            <a:r>
              <a:rPr lang="es-CO" dirty="0" smtClean="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332656"/>
            <a:ext cx="2088232" cy="216024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2924944"/>
            <a:ext cx="8136904" cy="3416320"/>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lvl="1"/>
            <a:r>
              <a:rPr lang="es-CO" sz="2400" dirty="0"/>
              <a:t>La Biblia dice </a:t>
            </a:r>
            <a:r>
              <a:rPr lang="es-CO" sz="2400" dirty="0">
                <a:solidFill>
                  <a:srgbClr val="FF0000"/>
                </a:solidFill>
              </a:rPr>
              <a:t>Gén.3:6: </a:t>
            </a:r>
            <a:r>
              <a:rPr lang="es-CO" sz="2400" dirty="0"/>
              <a:t>«</a:t>
            </a:r>
            <a:r>
              <a:rPr lang="es-CO" sz="2400" dirty="0">
                <a:solidFill>
                  <a:srgbClr val="0070C0"/>
                </a:solidFill>
              </a:rPr>
              <a:t>Y vio la mujer que el árbol era bueno para comer, y que era agradable a los ojos, y árbol codiciable para alcanzar la sabiduría; y tomó de su fruto, y comió; y dio también a su marido, el cual comió así como ella</a:t>
            </a:r>
            <a:r>
              <a:rPr lang="es-CO" sz="2400" dirty="0"/>
              <a:t>». </a:t>
            </a:r>
          </a:p>
          <a:p>
            <a:endParaRPr lang="es-CO" sz="2400" dirty="0" smtClean="0"/>
          </a:p>
          <a:p>
            <a:r>
              <a:rPr lang="es-CO" sz="2400" dirty="0" smtClean="0"/>
              <a:t>Tanto </a:t>
            </a:r>
            <a:r>
              <a:rPr lang="es-CO" sz="2400" dirty="0"/>
              <a:t>Eva como Adán desobedecen espontáneamente, voluntariamente, Satanás no obliga a Eva a comer del árbol prohibido por Dios, de la mismo forma: Eva no obliga a Adán a comer del fruto que bien </a:t>
            </a:r>
            <a:r>
              <a:rPr lang="es-CO" sz="2400" dirty="0" smtClean="0"/>
              <a:t>sabía Dios </a:t>
            </a:r>
            <a:r>
              <a:rPr lang="es-CO" sz="2400" dirty="0"/>
              <a:t>se </a:t>
            </a:r>
            <a:r>
              <a:rPr lang="es-CO" sz="2400" dirty="0" smtClean="0"/>
              <a:t>lo había </a:t>
            </a:r>
            <a:r>
              <a:rPr lang="es-CO" sz="2400" dirty="0"/>
              <a:t>prohibido.</a:t>
            </a:r>
          </a:p>
        </p:txBody>
      </p:sp>
    </p:spTree>
    <p:extLst>
      <p:ext uri="{BB962C8B-B14F-4D97-AF65-F5344CB8AC3E}">
        <p14:creationId xmlns:p14="http://schemas.microsoft.com/office/powerpoint/2010/main" val="187910888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6048672"/>
          </a:xfrm>
          <a:solidFill>
            <a:schemeClr val="accent4">
              <a:lumMod val="20000"/>
              <a:lumOff val="80000"/>
            </a:schemeClr>
          </a:solidFill>
          <a:scene3d>
            <a:camera prst="orthographicFront"/>
            <a:lightRig rig="threePt" dir="t"/>
          </a:scene3d>
          <a:sp3d>
            <a:bevelT prst="slope"/>
          </a:sp3d>
        </p:spPr>
        <p:txBody>
          <a:bodyPr>
            <a:normAutofit fontScale="85000" lnSpcReduction="20000"/>
          </a:bodyPr>
          <a:lstStyle/>
          <a:p>
            <a:pPr marL="0" indent="0">
              <a:buNone/>
            </a:pPr>
            <a:r>
              <a:rPr lang="es-CO" sz="3300" b="1" dirty="0" smtClean="0"/>
              <a:t>¿Por qué come Eva del fruto que Dios les había prohibido comer?</a:t>
            </a:r>
          </a:p>
          <a:p>
            <a:pPr marL="400050" lvl="1" indent="0">
              <a:buNone/>
            </a:pPr>
            <a:endParaRPr lang="es-CO" sz="2400" dirty="0" smtClean="0"/>
          </a:p>
          <a:p>
            <a:pPr marL="400050" lvl="1" indent="0">
              <a:buNone/>
            </a:pPr>
            <a:r>
              <a:rPr lang="es-CO" sz="2400" dirty="0" smtClean="0"/>
              <a:t>Eva </a:t>
            </a:r>
            <a:r>
              <a:rPr lang="es-CO" sz="2400" dirty="0"/>
              <a:t>lo hace </a:t>
            </a:r>
            <a:r>
              <a:rPr lang="es-CO" sz="2400" dirty="0" smtClean="0"/>
              <a:t>por dos razones:</a:t>
            </a:r>
          </a:p>
          <a:p>
            <a:pPr marL="400050" lvl="1" indent="0">
              <a:buNone/>
            </a:pPr>
            <a:r>
              <a:rPr lang="es-CO" sz="2400" dirty="0" smtClean="0"/>
              <a:t>1). </a:t>
            </a:r>
            <a:r>
              <a:rPr lang="es-CO" sz="2400" dirty="0">
                <a:solidFill>
                  <a:srgbClr val="FF0000"/>
                </a:solidFill>
              </a:rPr>
              <a:t>P</a:t>
            </a:r>
            <a:r>
              <a:rPr lang="es-CO" sz="2400" dirty="0" smtClean="0">
                <a:solidFill>
                  <a:srgbClr val="FF0000"/>
                </a:solidFill>
              </a:rPr>
              <a:t>orque </a:t>
            </a:r>
            <a:r>
              <a:rPr lang="es-CO" sz="2400" dirty="0">
                <a:solidFill>
                  <a:srgbClr val="FF0000"/>
                </a:solidFill>
              </a:rPr>
              <a:t>creé que si come del </a:t>
            </a:r>
            <a:r>
              <a:rPr lang="es-CO" sz="2400" dirty="0" smtClean="0">
                <a:solidFill>
                  <a:srgbClr val="FF0000"/>
                </a:solidFill>
              </a:rPr>
              <a:t>fruto  </a:t>
            </a:r>
            <a:r>
              <a:rPr lang="es-CO" sz="2400" dirty="0">
                <a:solidFill>
                  <a:srgbClr val="FF0000"/>
                </a:solidFill>
              </a:rPr>
              <a:t>sería igual a </a:t>
            </a:r>
            <a:r>
              <a:rPr lang="es-CO" sz="2400" dirty="0" smtClean="0">
                <a:solidFill>
                  <a:srgbClr val="FF0000"/>
                </a:solidFill>
              </a:rPr>
              <a:t>Dios, y </a:t>
            </a:r>
          </a:p>
          <a:p>
            <a:pPr marL="400050" lvl="1" indent="0">
              <a:buNone/>
            </a:pPr>
            <a:r>
              <a:rPr lang="es-CO" sz="2400" dirty="0" smtClean="0"/>
              <a:t>2). </a:t>
            </a:r>
            <a:r>
              <a:rPr lang="es-CO" sz="2400" dirty="0">
                <a:solidFill>
                  <a:srgbClr val="FF0000"/>
                </a:solidFill>
              </a:rPr>
              <a:t>A</a:t>
            </a:r>
            <a:r>
              <a:rPr lang="es-CO" sz="2400" dirty="0" smtClean="0">
                <a:solidFill>
                  <a:srgbClr val="FF0000"/>
                </a:solidFill>
              </a:rPr>
              <a:t>lcanzaría </a:t>
            </a:r>
            <a:r>
              <a:rPr lang="es-CO" sz="2400" dirty="0">
                <a:solidFill>
                  <a:srgbClr val="FF0000"/>
                </a:solidFill>
              </a:rPr>
              <a:t>más sabiduría. </a:t>
            </a:r>
            <a:endParaRPr lang="es-CO" sz="2400" dirty="0" smtClean="0">
              <a:solidFill>
                <a:srgbClr val="FF0000"/>
              </a:solidFill>
            </a:endParaRPr>
          </a:p>
          <a:p>
            <a:pPr marL="0" indent="0">
              <a:buNone/>
            </a:pPr>
            <a:r>
              <a:rPr lang="es-CO" sz="3300" b="1" dirty="0" smtClean="0"/>
              <a:t>¿Por qué razón come Adán del fruto que Dios le había prohibido?</a:t>
            </a:r>
          </a:p>
          <a:p>
            <a:pPr marL="400050" lvl="1" indent="0">
              <a:buNone/>
            </a:pPr>
            <a:r>
              <a:rPr lang="es-CO" sz="2400" dirty="0" smtClean="0">
                <a:solidFill>
                  <a:srgbClr val="FF0000"/>
                </a:solidFill>
              </a:rPr>
              <a:t>Adán </a:t>
            </a:r>
            <a:r>
              <a:rPr lang="es-CO" sz="2400" dirty="0">
                <a:solidFill>
                  <a:srgbClr val="FF0000"/>
                </a:solidFill>
              </a:rPr>
              <a:t>lo hace por amor a Eva, para no separarse de ella. </a:t>
            </a:r>
            <a:endParaRPr lang="es-CO" sz="2800" dirty="0" smtClean="0">
              <a:solidFill>
                <a:srgbClr val="FF0000"/>
              </a:solidFill>
            </a:endParaRPr>
          </a:p>
          <a:p>
            <a:pPr marL="0" indent="0">
              <a:buNone/>
            </a:pPr>
            <a:endParaRPr lang="es-CO" sz="2800" dirty="0" smtClean="0"/>
          </a:p>
          <a:p>
            <a:pPr marL="0" indent="0">
              <a:buNone/>
            </a:pPr>
            <a:r>
              <a:rPr lang="es-CO" sz="2800" dirty="0" smtClean="0"/>
              <a:t>Es </a:t>
            </a:r>
            <a:r>
              <a:rPr lang="es-CO" sz="2800" dirty="0"/>
              <a:t>decir tanto Eva como Adán decidieron separarse de </a:t>
            </a:r>
            <a:r>
              <a:rPr lang="es-CO" sz="2800" dirty="0" smtClean="0"/>
              <a:t>Dios, su Padre que los amaba tanto, lo hicieron de una manera voluntaria, </a:t>
            </a:r>
            <a:r>
              <a:rPr lang="es-CO" sz="2800" dirty="0"/>
              <a:t>haciendo uso de su «elección», aunque por motivos diferentes, pero en el fondo </a:t>
            </a:r>
            <a:r>
              <a:rPr lang="es-CO" sz="2800" dirty="0" smtClean="0"/>
              <a:t>era </a:t>
            </a:r>
            <a:r>
              <a:rPr lang="es-CO" sz="2800" dirty="0"/>
              <a:t>lo </a:t>
            </a:r>
            <a:r>
              <a:rPr lang="es-CO" sz="2800" dirty="0" smtClean="0"/>
              <a:t>mismo, desobediencia. </a:t>
            </a:r>
          </a:p>
          <a:p>
            <a:endParaRPr lang="es-CO" sz="2800" dirty="0"/>
          </a:p>
          <a:p>
            <a:r>
              <a:rPr lang="es-CO" sz="2800" dirty="0" smtClean="0"/>
              <a:t>Y tanto usted como yo sabemos cuales fueron los resultados de esa elección equivocada por supuesto;  sufrimiento, dolor, expulsión del Edén y finalmente la muerte.  </a:t>
            </a:r>
            <a:endParaRPr lang="es-CO" sz="2800" dirty="0"/>
          </a:p>
        </p:txBody>
      </p:sp>
    </p:spTree>
    <p:extLst>
      <p:ext uri="{BB962C8B-B14F-4D97-AF65-F5344CB8AC3E}">
        <p14:creationId xmlns:p14="http://schemas.microsoft.com/office/powerpoint/2010/main" val="9473650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wipe(down)">
                                      <p:cBhvr>
                                        <p:cTn id="13" dur="500"/>
                                        <p:tgtEl>
                                          <p:spTgt spid="3">
                                            <p:txEl>
                                              <p:pRg st="8" end="8"/>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0" end="10"/>
                                            </p:txEl>
                                          </p:spTgt>
                                        </p:tgtEl>
                                        <p:attrNameLst>
                                          <p:attrName>style.visibility</p:attrName>
                                        </p:attrNameLst>
                                      </p:cBhvr>
                                      <p:to>
                                        <p:strVal val="visible"/>
                                      </p:to>
                                    </p:set>
                                    <p:animEffect transition="in" filter="wipe(down)">
                                      <p:cBhvr>
                                        <p:cTn id="16"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a:scene3d>
            <a:camera prst="obliqueTopLeft"/>
            <a:lightRig rig="threePt" dir="t"/>
          </a:scene3d>
        </p:spPr>
        <p:txBody>
          <a:bodyPr>
            <a:noAutofit/>
          </a:bodyPr>
          <a:lstStyle/>
          <a:p>
            <a:r>
              <a:rPr lang="es-CO" sz="3200" b="1" dirty="0" smtClean="0">
                <a:solidFill>
                  <a:srgbClr val="FF0000"/>
                </a:solidFill>
              </a:rPr>
              <a:t>Las consecuencias de una mala elección:</a:t>
            </a:r>
            <a:br>
              <a:rPr lang="es-CO" sz="3200" b="1" dirty="0" smtClean="0">
                <a:solidFill>
                  <a:srgbClr val="FF0000"/>
                </a:solidFill>
              </a:rPr>
            </a:br>
            <a:r>
              <a:rPr lang="es-CO" sz="3200" b="1" dirty="0" smtClean="0">
                <a:solidFill>
                  <a:srgbClr val="FF0000"/>
                </a:solidFill>
              </a:rPr>
              <a:t>Expulsión del hogar, tristeza, sudor y muerte.</a:t>
            </a:r>
            <a:endParaRPr lang="es-CO" sz="3200" b="1"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2276872"/>
            <a:ext cx="6840760" cy="4104456"/>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213910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40000"/>
              <a:lumOff val="60000"/>
            </a:schemeClr>
          </a:solidFill>
          <a:scene3d>
            <a:camera prst="obliqueTopLeft"/>
            <a:lightRig rig="threePt" dir="t"/>
          </a:scene3d>
          <a:sp3d>
            <a:bevelT w="165100" prst="coolSlant"/>
          </a:sp3d>
        </p:spPr>
        <p:txBody>
          <a:bodyPr>
            <a:normAutofit fontScale="85000" lnSpcReduction="10000"/>
          </a:bodyPr>
          <a:lstStyle/>
          <a:p>
            <a:pPr marL="0" indent="0" algn="ctr">
              <a:buNone/>
            </a:pPr>
            <a:r>
              <a:rPr lang="es-CO" dirty="0" smtClean="0"/>
              <a:t>Lo que Dios había colocado delante de Adán y Eva esta registrado en </a:t>
            </a:r>
            <a:r>
              <a:rPr lang="es-CO" dirty="0" smtClean="0">
                <a:solidFill>
                  <a:srgbClr val="FF0000"/>
                </a:solidFill>
              </a:rPr>
              <a:t>Deut.11:26-28: </a:t>
            </a:r>
          </a:p>
          <a:p>
            <a:pPr marL="0" indent="0" algn="ctr">
              <a:buNone/>
            </a:pPr>
            <a:r>
              <a:rPr lang="es-CO" dirty="0" smtClean="0"/>
              <a:t>«</a:t>
            </a:r>
            <a:r>
              <a:rPr lang="es-CO" dirty="0" smtClean="0">
                <a:solidFill>
                  <a:srgbClr val="0070C0"/>
                </a:solidFill>
              </a:rPr>
              <a:t>He </a:t>
            </a:r>
            <a:r>
              <a:rPr lang="es-CO" dirty="0">
                <a:solidFill>
                  <a:srgbClr val="0070C0"/>
                </a:solidFill>
              </a:rPr>
              <a:t>aquí yo pongo hoy delante de vosotros la bendición y la maldición: </a:t>
            </a:r>
            <a:r>
              <a:rPr lang="es-CO" b="1" baseline="30000" dirty="0" smtClean="0">
                <a:solidFill>
                  <a:srgbClr val="0070C0"/>
                </a:solidFill>
              </a:rPr>
              <a:t>27 </a:t>
            </a:r>
            <a:r>
              <a:rPr lang="es-CO" dirty="0">
                <a:solidFill>
                  <a:srgbClr val="0070C0"/>
                </a:solidFill>
              </a:rPr>
              <a:t>La bendición, si obedeciereis los mandamientos de Jehová vuestro Dios, que yo os prescribo hoy;  </a:t>
            </a:r>
            <a:r>
              <a:rPr lang="es-CO" b="1" baseline="30000" dirty="0" smtClean="0">
                <a:solidFill>
                  <a:srgbClr val="0070C0"/>
                </a:solidFill>
              </a:rPr>
              <a:t>28 </a:t>
            </a:r>
            <a:r>
              <a:rPr lang="es-CO" dirty="0">
                <a:solidFill>
                  <a:srgbClr val="0070C0"/>
                </a:solidFill>
              </a:rPr>
              <a:t>y la maldición, si no obedeciereis los mandamientos de Jehová vuestro Dios, y os apartareis del camino que yo os ordeno hoy, para ir en pos de dioses ajenos que no habéis </a:t>
            </a:r>
            <a:r>
              <a:rPr lang="es-CO" dirty="0" smtClean="0">
                <a:solidFill>
                  <a:srgbClr val="0070C0"/>
                </a:solidFill>
              </a:rPr>
              <a:t>conocido</a:t>
            </a:r>
            <a:r>
              <a:rPr lang="es-CO" dirty="0" smtClean="0"/>
              <a:t>». </a:t>
            </a:r>
          </a:p>
          <a:p>
            <a:endParaRPr lang="es-CO" dirty="0" smtClean="0"/>
          </a:p>
          <a:p>
            <a:pPr marL="0" indent="0">
              <a:buNone/>
            </a:pPr>
            <a:r>
              <a:rPr lang="es-CO" dirty="0" smtClean="0"/>
              <a:t>Evidentemente, Eva y Adán eligieron servir a otros dioses que no eran su Creado y que no conocían,  Eva prefirió escuchar la voz de un extraño,  buscando «superación», para Adán fue más importante su esposa Eva, que su Dios, que había hecho tanto por él.   </a:t>
            </a:r>
            <a:endParaRPr lang="es-CO" dirty="0"/>
          </a:p>
        </p:txBody>
      </p:sp>
    </p:spTree>
    <p:extLst>
      <p:ext uri="{BB962C8B-B14F-4D97-AF65-F5344CB8AC3E}">
        <p14:creationId xmlns:p14="http://schemas.microsoft.com/office/powerpoint/2010/main" val="252360919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r>
              <a:rPr lang="es-CO" b="1" dirty="0" smtClean="0"/>
              <a:t>Jesús conto una parábola que encierra una gran verdad refiriéndose al uso que hace el hombre de este don precioso el «poder de la elección». Tal como lo hicieron Adán y Eva.</a:t>
            </a:r>
          </a:p>
          <a:p>
            <a:pPr lvl="1"/>
            <a:endParaRPr lang="es-CO" dirty="0" smtClean="0"/>
          </a:p>
          <a:p>
            <a:pPr lvl="1"/>
            <a:r>
              <a:rPr lang="es-CO" b="1" dirty="0" smtClean="0">
                <a:solidFill>
                  <a:srgbClr val="FF0000"/>
                </a:solidFill>
              </a:rPr>
              <a:t>Lucas 15:11-21</a:t>
            </a:r>
            <a:r>
              <a:rPr lang="es-CO" dirty="0" smtClean="0"/>
              <a:t>.</a:t>
            </a:r>
            <a:r>
              <a:rPr lang="es-CO" dirty="0"/>
              <a:t> </a:t>
            </a:r>
            <a:r>
              <a:rPr lang="es-CO" dirty="0">
                <a:latin typeface="Agency FB" pitchFamily="34" charset="0"/>
              </a:rPr>
              <a:t>Un hombre tenía dos hijos; </a:t>
            </a:r>
            <a:r>
              <a:rPr lang="es-CO" b="1" baseline="30000" dirty="0" smtClean="0">
                <a:latin typeface="Agency FB" pitchFamily="34" charset="0"/>
              </a:rPr>
              <a:t>12 </a:t>
            </a:r>
            <a:r>
              <a:rPr lang="es-CO" dirty="0">
                <a:latin typeface="Agency FB" pitchFamily="34" charset="0"/>
              </a:rPr>
              <a:t>y el menor de ellos dijo a </a:t>
            </a:r>
            <a:r>
              <a:rPr lang="es-CO" i="1" dirty="0">
                <a:latin typeface="Agency FB" pitchFamily="34" charset="0"/>
              </a:rPr>
              <a:t>su</a:t>
            </a:r>
            <a:r>
              <a:rPr lang="es-CO" dirty="0">
                <a:latin typeface="Agency FB" pitchFamily="34" charset="0"/>
              </a:rPr>
              <a:t> padre: Padre, dame la parte de los bienes que </a:t>
            </a:r>
            <a:r>
              <a:rPr lang="es-CO" i="1" dirty="0">
                <a:latin typeface="Agency FB" pitchFamily="34" charset="0"/>
              </a:rPr>
              <a:t>me</a:t>
            </a:r>
            <a:r>
              <a:rPr lang="es-CO" dirty="0">
                <a:latin typeface="Agency FB" pitchFamily="34" charset="0"/>
              </a:rPr>
              <a:t> pertenece. Y </a:t>
            </a:r>
            <a:r>
              <a:rPr lang="es-CO" i="1" dirty="0">
                <a:latin typeface="Agency FB" pitchFamily="34" charset="0"/>
              </a:rPr>
              <a:t>él</a:t>
            </a:r>
            <a:r>
              <a:rPr lang="es-CO" dirty="0">
                <a:latin typeface="Agency FB" pitchFamily="34" charset="0"/>
              </a:rPr>
              <a:t> les repartió </a:t>
            </a:r>
            <a:r>
              <a:rPr lang="es-CO" i="1" dirty="0">
                <a:latin typeface="Agency FB" pitchFamily="34" charset="0"/>
              </a:rPr>
              <a:t>sus</a:t>
            </a:r>
            <a:r>
              <a:rPr lang="es-CO" dirty="0">
                <a:latin typeface="Agency FB" pitchFamily="34" charset="0"/>
              </a:rPr>
              <a:t> bienes. </a:t>
            </a:r>
            <a:r>
              <a:rPr lang="es-CO" dirty="0" smtClean="0">
                <a:latin typeface="Agency FB" pitchFamily="34" charset="0"/>
              </a:rPr>
              <a:t> </a:t>
            </a:r>
            <a:r>
              <a:rPr lang="es-CO" b="1" baseline="30000" dirty="0" smtClean="0">
                <a:latin typeface="Agency FB" pitchFamily="34" charset="0"/>
              </a:rPr>
              <a:t>13 </a:t>
            </a:r>
            <a:r>
              <a:rPr lang="es-CO" dirty="0" smtClean="0">
                <a:latin typeface="Agency FB" pitchFamily="34" charset="0"/>
              </a:rPr>
              <a:t> </a:t>
            </a:r>
            <a:r>
              <a:rPr lang="es-CO" dirty="0">
                <a:latin typeface="Agency FB" pitchFamily="34" charset="0"/>
              </a:rPr>
              <a:t>Y no muchos días después, juntándolo todo el hijo menor, partió lejos a una provincia apartada; y allí desperdició sus bienes viviendo perdidamente. </a:t>
            </a:r>
            <a:r>
              <a:rPr lang="es-CO" b="1" baseline="30000" dirty="0" smtClean="0">
                <a:latin typeface="Agency FB" pitchFamily="34" charset="0"/>
              </a:rPr>
              <a:t>14 </a:t>
            </a:r>
            <a:r>
              <a:rPr lang="es-CO" dirty="0" smtClean="0">
                <a:latin typeface="Agency FB" pitchFamily="34" charset="0"/>
              </a:rPr>
              <a:t> </a:t>
            </a:r>
            <a:r>
              <a:rPr lang="es-CO" dirty="0">
                <a:latin typeface="Agency FB" pitchFamily="34" charset="0"/>
              </a:rPr>
              <a:t>Y cuando todo lo hubo malgastado, vino una gran hambre en aquella provincia, y comenzó a faltarle. </a:t>
            </a:r>
            <a:r>
              <a:rPr lang="es-CO" dirty="0" smtClean="0">
                <a:latin typeface="Agency FB" pitchFamily="34" charset="0"/>
              </a:rPr>
              <a:t> </a:t>
            </a:r>
            <a:r>
              <a:rPr lang="es-CO" b="1" baseline="30000" dirty="0" smtClean="0">
                <a:latin typeface="Agency FB" pitchFamily="34" charset="0"/>
              </a:rPr>
              <a:t>15 </a:t>
            </a:r>
            <a:r>
              <a:rPr lang="es-CO" dirty="0" smtClean="0">
                <a:latin typeface="Agency FB" pitchFamily="34" charset="0"/>
              </a:rPr>
              <a:t> </a:t>
            </a:r>
            <a:r>
              <a:rPr lang="es-CO" dirty="0">
                <a:latin typeface="Agency FB" pitchFamily="34" charset="0"/>
              </a:rPr>
              <a:t>Y fue y se arrimó a uno de los ciudadanos de aquella tierra, el cual le envió a su hacienda para que apacentase puercos. </a:t>
            </a:r>
            <a:r>
              <a:rPr lang="es-CO" b="1" baseline="30000" dirty="0" smtClean="0">
                <a:latin typeface="Agency FB" pitchFamily="34" charset="0"/>
              </a:rPr>
              <a:t>16 </a:t>
            </a:r>
            <a:r>
              <a:rPr lang="es-CO" dirty="0" smtClean="0">
                <a:latin typeface="Agency FB" pitchFamily="34" charset="0"/>
              </a:rPr>
              <a:t> </a:t>
            </a:r>
            <a:r>
              <a:rPr lang="es-CO" dirty="0">
                <a:latin typeface="Agency FB" pitchFamily="34" charset="0"/>
              </a:rPr>
              <a:t>Y deseaba llenar su vientre de las algarrobas que comían los puercos; mas nadie le daba</a:t>
            </a:r>
            <a:r>
              <a:rPr lang="es-CO" dirty="0" smtClean="0">
                <a:latin typeface="Agency FB" pitchFamily="34" charset="0"/>
              </a:rPr>
              <a:t>.</a:t>
            </a:r>
            <a:endParaRPr lang="es-CO" dirty="0">
              <a:latin typeface="Agency FB" pitchFamily="34" charset="0"/>
            </a:endParaRPr>
          </a:p>
          <a:p>
            <a:pPr lvl="1"/>
            <a:endParaRPr lang="es-CO" b="1" baseline="30000" dirty="0" smtClean="0">
              <a:latin typeface="Agency FB" pitchFamily="34" charset="0"/>
            </a:endParaRPr>
          </a:p>
          <a:p>
            <a:pPr lvl="1"/>
            <a:r>
              <a:rPr lang="es-CO" b="1" baseline="30000" dirty="0" smtClean="0">
                <a:latin typeface="Agency FB" pitchFamily="34" charset="0"/>
              </a:rPr>
              <a:t>17 </a:t>
            </a:r>
            <a:r>
              <a:rPr lang="es-CO" dirty="0" smtClean="0">
                <a:latin typeface="Agency FB" pitchFamily="34" charset="0"/>
              </a:rPr>
              <a:t> </a:t>
            </a:r>
            <a:r>
              <a:rPr lang="es-CO" dirty="0">
                <a:latin typeface="Agency FB" pitchFamily="34" charset="0"/>
              </a:rPr>
              <a:t>Y volviendo en sí, dijo: ¡Cuántos jornaleros en casa de mi padre tienen abundancia de pan, y yo aquí perezco de </a:t>
            </a:r>
            <a:r>
              <a:rPr lang="es-CO" dirty="0" smtClean="0">
                <a:latin typeface="Agency FB" pitchFamily="34" charset="0"/>
              </a:rPr>
              <a:t>hambre!</a:t>
            </a:r>
            <a:r>
              <a:rPr lang="es-CO" b="1" baseline="30000" dirty="0" smtClean="0">
                <a:latin typeface="Agency FB" pitchFamily="34" charset="0"/>
              </a:rPr>
              <a:t>18 </a:t>
            </a:r>
            <a:r>
              <a:rPr lang="es-CO" dirty="0">
                <a:latin typeface="Agency FB" pitchFamily="34" charset="0"/>
              </a:rPr>
              <a:t>Me levantaré e iré a mi padre, y le diré: Padre, he pecado contra el cielo y contra </a:t>
            </a:r>
            <a:r>
              <a:rPr lang="es-CO" dirty="0" smtClean="0">
                <a:latin typeface="Agency FB" pitchFamily="34" charset="0"/>
              </a:rPr>
              <a:t>ti;</a:t>
            </a:r>
            <a:r>
              <a:rPr lang="es-CO" dirty="0">
                <a:latin typeface="Agency FB" pitchFamily="34" charset="0"/>
              </a:rPr>
              <a:t> </a:t>
            </a:r>
            <a:r>
              <a:rPr lang="es-CO" b="1" baseline="30000" dirty="0" smtClean="0">
                <a:latin typeface="Agency FB" pitchFamily="34" charset="0"/>
              </a:rPr>
              <a:t>19 </a:t>
            </a:r>
            <a:r>
              <a:rPr lang="es-CO" dirty="0" smtClean="0">
                <a:latin typeface="Agency FB" pitchFamily="34" charset="0"/>
              </a:rPr>
              <a:t> </a:t>
            </a:r>
            <a:r>
              <a:rPr lang="es-CO" dirty="0">
                <a:latin typeface="Agency FB" pitchFamily="34" charset="0"/>
              </a:rPr>
              <a:t>ya no soy digno de ser llamado tu hijo; hazme como a uno de tus jornaleros.  </a:t>
            </a:r>
            <a:r>
              <a:rPr lang="es-CO" b="1" baseline="30000" dirty="0" smtClean="0">
                <a:latin typeface="Agency FB" pitchFamily="34" charset="0"/>
              </a:rPr>
              <a:t>20 </a:t>
            </a:r>
            <a:r>
              <a:rPr lang="es-CO" dirty="0" smtClean="0">
                <a:latin typeface="Agency FB" pitchFamily="34" charset="0"/>
              </a:rPr>
              <a:t> </a:t>
            </a:r>
            <a:r>
              <a:rPr lang="es-CO" dirty="0">
                <a:latin typeface="Agency FB" pitchFamily="34" charset="0"/>
              </a:rPr>
              <a:t>Y levantándose, vino a su padre. Y cuando aún estaba lejos, su padre lo vio, y fue movido a misericordia; y corrió, y se echó sobre su cuello, y le </a:t>
            </a:r>
            <a:r>
              <a:rPr lang="es-CO" dirty="0" smtClean="0">
                <a:latin typeface="Agency FB" pitchFamily="34" charset="0"/>
              </a:rPr>
              <a:t>besó.</a:t>
            </a:r>
            <a:r>
              <a:rPr lang="es-CO" dirty="0">
                <a:latin typeface="Agency FB" pitchFamily="34" charset="0"/>
              </a:rPr>
              <a:t> </a:t>
            </a:r>
            <a:r>
              <a:rPr lang="es-CO" b="1" baseline="30000" dirty="0" smtClean="0">
                <a:latin typeface="Agency FB" pitchFamily="34" charset="0"/>
              </a:rPr>
              <a:t>21 </a:t>
            </a:r>
            <a:r>
              <a:rPr lang="es-CO" dirty="0" smtClean="0">
                <a:latin typeface="Agency FB" pitchFamily="34" charset="0"/>
              </a:rPr>
              <a:t> </a:t>
            </a:r>
            <a:r>
              <a:rPr lang="es-CO" dirty="0">
                <a:latin typeface="Agency FB" pitchFamily="34" charset="0"/>
              </a:rPr>
              <a:t>Y el hijo le dijo: Padre, he pecado contra el cielo, y contra ti, y ya no soy digno de ser llamado tu hijo. </a:t>
            </a:r>
            <a:r>
              <a:rPr lang="es-CO" dirty="0" smtClean="0">
                <a:latin typeface="Agency FB" pitchFamily="34" charset="0"/>
              </a:rPr>
              <a:t> </a:t>
            </a:r>
            <a:endParaRPr lang="es-CO" dirty="0">
              <a:latin typeface="Agency FB" pitchFamily="34" charset="0"/>
            </a:endParaRPr>
          </a:p>
        </p:txBody>
      </p:sp>
    </p:spTree>
    <p:extLst>
      <p:ext uri="{BB962C8B-B14F-4D97-AF65-F5344CB8AC3E}">
        <p14:creationId xmlns:p14="http://schemas.microsoft.com/office/powerpoint/2010/main" val="28364044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40000"/>
              <a:lumOff val="60000"/>
            </a:schemeClr>
          </a:solidFill>
          <a:scene3d>
            <a:camera prst="orthographicFront"/>
            <a:lightRig rig="threePt" dir="t"/>
          </a:scene3d>
          <a:sp3d>
            <a:bevelT w="165100" prst="coolSlant"/>
          </a:sp3d>
        </p:spPr>
        <p:txBody>
          <a:bodyPr>
            <a:normAutofit fontScale="62500" lnSpcReduction="20000"/>
          </a:bodyPr>
          <a:lstStyle/>
          <a:p>
            <a:pPr marL="0" indent="0">
              <a:buNone/>
            </a:pPr>
            <a:endParaRPr lang="es-CO" dirty="0" smtClean="0"/>
          </a:p>
          <a:p>
            <a:pPr marL="0" indent="0">
              <a:buNone/>
            </a:pPr>
            <a:r>
              <a:rPr lang="es-CO" sz="3800" b="1" dirty="0" smtClean="0"/>
              <a:t>La parábola encierra barios detalles para resaltar:</a:t>
            </a:r>
          </a:p>
          <a:p>
            <a:r>
              <a:rPr lang="es-CO" sz="4500" b="1" dirty="0" smtClean="0"/>
              <a:t>1</a:t>
            </a:r>
            <a:r>
              <a:rPr lang="es-CO" dirty="0" smtClean="0"/>
              <a:t>). El hijo menor, el consentido del padre, el mimado por todos los miembros de la familia, tanto su padre, su madre, servos y siervas estaban dispuestos siempre a consentirlo complaciéndolo en todo, era el que no trabajaba, el último en levantarse de la cama 10,11 de la mañana.</a:t>
            </a:r>
          </a:p>
          <a:p>
            <a:pPr marL="0" indent="0">
              <a:buNone/>
            </a:pPr>
            <a:endParaRPr lang="es-CO" dirty="0"/>
          </a:p>
          <a:p>
            <a:r>
              <a:rPr lang="es-CO" dirty="0" smtClean="0"/>
              <a:t>Por supuesto, como lo hacemos tu y yo como buenos padres, este padre dialogaba con su hijo, hijo, no hagas esto, no hagas aquello porque no te conviene, has esto que es lo mejor para ti. Siempre con palabras que expresaban el amor que sentía por él.  Y así este joven iba creciendo, desarrollándose en medio de este ambiente de ociosidad, donde nada le faltaba, pero sin poner en practica los consejos de su amante padre. </a:t>
            </a:r>
          </a:p>
          <a:p>
            <a:pPr marL="0" indent="0">
              <a:buNone/>
            </a:pPr>
            <a:endParaRPr lang="es-CO" dirty="0"/>
          </a:p>
          <a:p>
            <a:r>
              <a:rPr lang="es-CO" dirty="0" smtClean="0"/>
              <a:t>A medida que crecía pensaba, «cuanto mejor me iría,  si no estuviera en esta casa, donde no encuentro sino restricciones, no hagas esto, no hagas aquello;  estoy harto de esta situación, un día de estos me voy de la casa para vivir como yo quiero, conseguir amigos, y tomarme unas cuantas palas, a y pasarla rico con unas cuantas chicas. </a:t>
            </a:r>
            <a:endParaRPr lang="es-CO" dirty="0"/>
          </a:p>
        </p:txBody>
      </p:sp>
    </p:spTree>
    <p:extLst>
      <p:ext uri="{BB962C8B-B14F-4D97-AF65-F5344CB8AC3E}">
        <p14:creationId xmlns:p14="http://schemas.microsoft.com/office/powerpoint/2010/main" val="240566213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Cuanto mejor no estaría lejos del hogar, tantas restricciones, ¡no! ¡no!</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756803"/>
            <a:ext cx="3816424" cy="390444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756803"/>
            <a:ext cx="3816424" cy="390444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28629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33310"/>
          </a:xfrm>
          <a:solidFill>
            <a:schemeClr val="accent4">
              <a:lumMod val="40000"/>
              <a:lumOff val="60000"/>
            </a:schemeClr>
          </a:solidFill>
          <a:scene3d>
            <a:camera prst="orthographicFront"/>
            <a:lightRig rig="threePt" dir="t"/>
          </a:scene3d>
          <a:sp3d>
            <a:bevelT prst="slope"/>
          </a:sp3d>
        </p:spPr>
        <p:txBody>
          <a:bodyPr>
            <a:normAutofit fontScale="85000" lnSpcReduction="20000"/>
          </a:bodyPr>
          <a:lstStyle/>
          <a:p>
            <a:pPr lvl="1"/>
            <a:r>
              <a:rPr lang="es-CO" sz="3400" b="1" dirty="0" smtClean="0"/>
              <a:t>2</a:t>
            </a:r>
            <a:r>
              <a:rPr lang="es-CO" dirty="0" smtClean="0"/>
              <a:t>). Cierto día, que su padre le llamó la atención por haber llegado tarde de la noche, este le dijo: «</a:t>
            </a:r>
            <a:r>
              <a:rPr lang="es-CO" dirty="0">
                <a:latin typeface="Agency FB" pitchFamily="34" charset="0"/>
              </a:rPr>
              <a:t>Padre, dame la parte de los bienes que </a:t>
            </a:r>
            <a:r>
              <a:rPr lang="es-CO" i="1" dirty="0">
                <a:latin typeface="Agency FB" pitchFamily="34" charset="0"/>
              </a:rPr>
              <a:t>me</a:t>
            </a:r>
            <a:r>
              <a:rPr lang="es-CO" dirty="0">
                <a:latin typeface="Agency FB" pitchFamily="34" charset="0"/>
              </a:rPr>
              <a:t> </a:t>
            </a:r>
            <a:r>
              <a:rPr lang="es-CO" dirty="0" smtClean="0">
                <a:latin typeface="Agency FB" pitchFamily="34" charset="0"/>
              </a:rPr>
              <a:t>pertenece</a:t>
            </a:r>
            <a:r>
              <a:rPr lang="es-CO" dirty="0" smtClean="0"/>
              <a:t>».</a:t>
            </a:r>
          </a:p>
          <a:p>
            <a:endParaRPr lang="es-CO" dirty="0" smtClean="0"/>
          </a:p>
          <a:p>
            <a:r>
              <a:rPr lang="es-CO" dirty="0" smtClean="0"/>
              <a:t>Por supuesto que esta petición lleno de dolor el corazón del padre, significaba que el hijo quería irse de la casa, y vivir su propia vida, </a:t>
            </a:r>
            <a:r>
              <a:rPr lang="es-CO" dirty="0"/>
              <a:t>d</a:t>
            </a:r>
            <a:r>
              <a:rPr lang="es-CO" dirty="0" smtClean="0"/>
              <a:t>onde nadie le dijese lo que debía hacer.</a:t>
            </a:r>
          </a:p>
          <a:p>
            <a:r>
              <a:rPr lang="es-CO" dirty="0" smtClean="0"/>
              <a:t> </a:t>
            </a:r>
          </a:p>
          <a:p>
            <a:r>
              <a:rPr lang="es-CO" dirty="0" smtClean="0"/>
              <a:t>El texto dice: «</a:t>
            </a:r>
            <a:r>
              <a:rPr lang="es-CO" b="1" dirty="0" smtClean="0">
                <a:latin typeface="Agency FB" pitchFamily="34" charset="0"/>
              </a:rPr>
              <a:t>Y </a:t>
            </a:r>
            <a:r>
              <a:rPr lang="es-CO" b="1" i="1" dirty="0">
                <a:latin typeface="Agency FB" pitchFamily="34" charset="0"/>
              </a:rPr>
              <a:t>él</a:t>
            </a:r>
            <a:r>
              <a:rPr lang="es-CO" b="1" dirty="0">
                <a:latin typeface="Agency FB" pitchFamily="34" charset="0"/>
              </a:rPr>
              <a:t> les repartió </a:t>
            </a:r>
            <a:r>
              <a:rPr lang="es-CO" b="1" i="1" dirty="0">
                <a:latin typeface="Agency FB" pitchFamily="34" charset="0"/>
              </a:rPr>
              <a:t>sus</a:t>
            </a:r>
            <a:r>
              <a:rPr lang="es-CO" b="1" dirty="0">
                <a:latin typeface="Agency FB" pitchFamily="34" charset="0"/>
              </a:rPr>
              <a:t> </a:t>
            </a:r>
            <a:r>
              <a:rPr lang="es-CO" b="1" dirty="0" smtClean="0">
                <a:latin typeface="Agency FB" pitchFamily="34" charset="0"/>
              </a:rPr>
              <a:t>bienes</a:t>
            </a:r>
            <a:r>
              <a:rPr lang="es-CO" dirty="0" smtClean="0"/>
              <a:t>». En eta historia contada por Jesús, el padre no trata de interferir en la decisión tomada por su hijo menor, ya durante tanto tiempo, cuando este era menor de edad lo había orientado sobre el rumbo que debía tomar,  pero ahora, tenía suficiente edad como para saber lo que debía hacer con su vida, y había tomado la decisión de independizarse. </a:t>
            </a:r>
            <a:endParaRPr lang="es-CO" dirty="0"/>
          </a:p>
        </p:txBody>
      </p:sp>
    </p:spTree>
    <p:extLst>
      <p:ext uri="{BB962C8B-B14F-4D97-AF65-F5344CB8AC3E}">
        <p14:creationId xmlns:p14="http://schemas.microsoft.com/office/powerpoint/2010/main" val="272256664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smtClean="0"/>
              <a:t>«</a:t>
            </a:r>
            <a:r>
              <a:rPr lang="es-CO" sz="2800" b="1" dirty="0" smtClean="0">
                <a:latin typeface="Agency FB" pitchFamily="34" charset="0"/>
              </a:rPr>
              <a:t>Y </a:t>
            </a:r>
            <a:r>
              <a:rPr lang="es-CO" sz="2800" b="1" dirty="0">
                <a:latin typeface="Agency FB" pitchFamily="34" charset="0"/>
              </a:rPr>
              <a:t>no muchos días después, juntándolo todo el hijo menor, partió lejos a una provincia apartada; y allí desperdició sus bienes viviendo perdidamente</a:t>
            </a:r>
            <a:r>
              <a:rPr lang="es-CO" sz="2800"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276872"/>
            <a:ext cx="6336703" cy="417646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953702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lvl="1"/>
            <a:r>
              <a:rPr lang="es-CO" dirty="0" smtClean="0"/>
              <a:t>3). </a:t>
            </a:r>
            <a:r>
              <a:rPr lang="es-CO" sz="2600" dirty="0" smtClean="0"/>
              <a:t>Piensa por un momento, como sería la despedida de su padre, este con lagrimas que corren por sus mejilla, lo abrasa fuertemente contra su pecho, le da un beso en la mejilla, y le desea lo mejor, mientras que el hijo fríamente, se despide mirando con optimismo el futuro. ¡</a:t>
            </a:r>
            <a:r>
              <a:rPr lang="es-CO" sz="2600" b="1" dirty="0" smtClean="0"/>
              <a:t>por fin soy libre, ahora si puedo hacer lo que yo quiero</a:t>
            </a:r>
            <a:r>
              <a:rPr lang="es-CO" sz="2600" dirty="0" smtClean="0"/>
              <a:t>!</a:t>
            </a:r>
          </a:p>
          <a:p>
            <a:endParaRPr lang="es-CO" sz="3000" dirty="0" smtClean="0"/>
          </a:p>
          <a:p>
            <a:r>
              <a:rPr lang="es-CO" sz="3000" dirty="0" smtClean="0"/>
              <a:t>Sus planes no eran invertir su herencia en un negocio, o comprarse una hacienda, con un lote de ganado, ¡no! en texto dice:</a:t>
            </a:r>
            <a:r>
              <a:rPr lang="es-CO" sz="3000" dirty="0"/>
              <a:t> </a:t>
            </a:r>
            <a:r>
              <a:rPr lang="es-CO" sz="3000" dirty="0" smtClean="0"/>
              <a:t> «</a:t>
            </a:r>
            <a:r>
              <a:rPr lang="es-CO" sz="3000" b="1" dirty="0" smtClean="0">
                <a:latin typeface="Agency FB" pitchFamily="34" charset="0"/>
              </a:rPr>
              <a:t>y </a:t>
            </a:r>
            <a:r>
              <a:rPr lang="es-CO" sz="3000" b="1" dirty="0">
                <a:latin typeface="Agency FB" pitchFamily="34" charset="0"/>
              </a:rPr>
              <a:t>allí desperdició sus bienes viviendo </a:t>
            </a:r>
            <a:r>
              <a:rPr lang="es-CO" sz="3000" b="1" dirty="0" smtClean="0">
                <a:latin typeface="Agency FB" pitchFamily="34" charset="0"/>
              </a:rPr>
              <a:t>perdidamente</a:t>
            </a:r>
            <a:r>
              <a:rPr lang="es-CO" sz="3000" dirty="0" smtClean="0"/>
              <a:t>». Recordemos que este joven no estaba acostumbrado a trabajar, su herencia realmente era un regalo de su padre, y como tal, debía aprovecharla, cosa que no hiso.  </a:t>
            </a:r>
            <a:endParaRPr lang="es-CO" sz="3000" dirty="0"/>
          </a:p>
        </p:txBody>
      </p:sp>
    </p:spTree>
    <p:extLst>
      <p:ext uri="{BB962C8B-B14F-4D97-AF65-F5344CB8AC3E}">
        <p14:creationId xmlns:p14="http://schemas.microsoft.com/office/powerpoint/2010/main" val="241221829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2354" y="260648"/>
            <a:ext cx="8229600" cy="1944216"/>
          </a:xfrm>
        </p:spPr>
        <p:txBody>
          <a:bodyPr>
            <a:normAutofit/>
          </a:bodyPr>
          <a:lstStyle/>
          <a:p>
            <a:r>
              <a:rPr lang="es-CO" sz="3600" dirty="0" smtClean="0"/>
              <a:t>Ejecutó lo que tanto tiempo había soñado hacer ¡disfrutar la vida! </a:t>
            </a:r>
            <a:br>
              <a:rPr lang="es-CO" sz="3600" dirty="0" smtClean="0"/>
            </a:br>
            <a:r>
              <a:rPr lang="es-CO" sz="3600" b="1" dirty="0" smtClean="0"/>
              <a:t>Sin oír aquellas frases ¡no! ¡no! </a:t>
            </a:r>
            <a:endParaRPr lang="es-CO" sz="36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48880"/>
            <a:ext cx="3846513" cy="3428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348880"/>
            <a:ext cx="3846513" cy="3428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755799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368151"/>
          </a:xfrm>
        </p:spPr>
        <p:txBody>
          <a:bodyPr>
            <a:normAutofit/>
          </a:bodyPr>
          <a:lstStyle/>
          <a:p>
            <a:pPr marL="457200" lvl="1" indent="0" algn="ctr">
              <a:buNone/>
            </a:pPr>
            <a:r>
              <a:rPr lang="es-CO" dirty="0" smtClean="0"/>
              <a:t>Y </a:t>
            </a:r>
            <a:r>
              <a:rPr lang="es-CO" dirty="0"/>
              <a:t>cuando todo lo hubo malgastado, vino una gran hambre en aquella provincia, y comenzó a faltarle. </a:t>
            </a:r>
            <a:endParaRPr lang="es-CO" dirty="0" smtClean="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236089"/>
            <a:ext cx="2448272" cy="3066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2204864"/>
            <a:ext cx="2808311" cy="3066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1496" y="2236089"/>
            <a:ext cx="2808312" cy="3066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4986333"/>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3024335"/>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57150" indent="0" algn="ctr">
              <a:buNone/>
            </a:pPr>
            <a:r>
              <a:rPr lang="es-CO" dirty="0"/>
              <a:t>Por su puesto que cuando no se saben aprovechar las oportunidades que cada uno tenemos en la vida, de pronto sin previo aviso, sobrevino  «</a:t>
            </a:r>
            <a:r>
              <a:rPr lang="es-CO" b="1" dirty="0"/>
              <a:t>una gran hambre en aquella provincia, y comenzó a faltarle</a:t>
            </a:r>
            <a:r>
              <a:rPr lang="es-CO" dirty="0"/>
              <a:t>» a este joven los recursos que su padre tan generosamente le había otorgado, y que él no los había sabido aprovechar. Sus «amigos, y amigas» lo abandonaron, y no tubo ni siquiera para seguir pagando el hotel y tubo que pasar noches enteras en la calle durmiendo quizá, en los andenes de la ciudad</a:t>
            </a:r>
            <a:r>
              <a:rPr lang="es-CO" dirty="0" smtClean="0"/>
              <a:t>.</a:t>
            </a:r>
            <a:endParaRPr lang="es-CO" dirty="0"/>
          </a:p>
        </p:txBody>
      </p:sp>
      <p:sp>
        <p:nvSpPr>
          <p:cNvPr id="2" name="1 Rectángulo"/>
          <p:cNvSpPr/>
          <p:nvPr/>
        </p:nvSpPr>
        <p:spPr>
          <a:xfrm>
            <a:off x="539552" y="4149080"/>
            <a:ext cx="8208912" cy="224676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smtClean="0"/>
              <a:t>Con </a:t>
            </a:r>
            <a:r>
              <a:rPr lang="es-CO" sz="2800" dirty="0"/>
              <a:t>esta manera de vivir, lógicamente que  las cosas no estaban resultando como él pensaba, en lugar de </a:t>
            </a:r>
            <a:r>
              <a:rPr lang="es-CO" sz="2800" dirty="0" smtClean="0"/>
              <a:t>ascender, </a:t>
            </a:r>
            <a:r>
              <a:rPr lang="es-CO" sz="2800" dirty="0"/>
              <a:t>estaba descendiendo. Y para resolver esta situación difícil tenia que </a:t>
            </a:r>
            <a:r>
              <a:rPr lang="es-CO" sz="2800" dirty="0" smtClean="0"/>
              <a:t>actuar rápidamente, tenía que hacer </a:t>
            </a:r>
            <a:r>
              <a:rPr lang="es-CO" sz="2800" dirty="0"/>
              <a:t>algo. </a:t>
            </a:r>
          </a:p>
        </p:txBody>
      </p:sp>
    </p:spTree>
    <p:extLst>
      <p:ext uri="{BB962C8B-B14F-4D97-AF65-F5344CB8AC3E}">
        <p14:creationId xmlns:p14="http://schemas.microsoft.com/office/powerpoint/2010/main" val="164404180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3"/>
            <a:ext cx="6048672" cy="2016224"/>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r>
              <a:rPr lang="es-CO" sz="3600" b="1" dirty="0" smtClean="0"/>
              <a:t>5</a:t>
            </a:r>
            <a:r>
              <a:rPr lang="es-CO" dirty="0" smtClean="0"/>
              <a:t>).</a:t>
            </a:r>
            <a:r>
              <a:rPr lang="es-CO" dirty="0"/>
              <a:t> </a:t>
            </a:r>
            <a:r>
              <a:rPr lang="es-CO" dirty="0" smtClean="0"/>
              <a:t>El registro dice que </a:t>
            </a:r>
            <a:r>
              <a:rPr lang="es-CO" dirty="0" smtClean="0"/>
              <a:t>«fue </a:t>
            </a:r>
            <a:r>
              <a:rPr lang="es-CO" dirty="0"/>
              <a:t>y se arrimó a uno de los ciudadanos de aquella tierra, el cual le envió a su hacienda para que apacentase puercos. 16  Y deseaba llenar su vientre de las algarrobas que comían los puercos; mas nadie le daba</a:t>
            </a:r>
            <a:r>
              <a:rPr lang="es-CO" dirty="0" smtClean="0"/>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4021" y="332656"/>
            <a:ext cx="2663825" cy="2304255"/>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924944"/>
            <a:ext cx="8612310" cy="341632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Este fue el único trabajo que logro conseguir, este trabajo era el más desagradable y sucio para un ser humano, cuidar cerdos, el cual en la hacienda de su padre no existía, pero él en su tremenda situación no tubo más remedio que aceptarlo, pero aún faltaba mas. Cristo dice en su parábola: «</a:t>
            </a:r>
            <a:r>
              <a:rPr lang="es-CO" sz="2400" dirty="0">
                <a:latin typeface="Agency FB" pitchFamily="34" charset="0"/>
              </a:rPr>
              <a:t>Y deseaba llenar su vientre de las algarrobas que comían los puercos; mas nadie le daba</a:t>
            </a:r>
            <a:r>
              <a:rPr lang="es-CO" sz="2400" dirty="0"/>
              <a:t>».</a:t>
            </a:r>
          </a:p>
          <a:p>
            <a:r>
              <a:rPr lang="es-CO" sz="2400" dirty="0">
                <a:solidFill>
                  <a:srgbClr val="FF0000"/>
                </a:solidFill>
              </a:rPr>
              <a:t>Esta situación toco fondo en su carrera descendente, en nuestra vida siempre hay un hasta, o llegamos al máximo en nuestra bajeza, o llegamos al punto más alto. </a:t>
            </a:r>
          </a:p>
        </p:txBody>
      </p:sp>
    </p:spTree>
    <p:extLst>
      <p:ext uri="{BB962C8B-B14F-4D97-AF65-F5344CB8AC3E}">
        <p14:creationId xmlns:p14="http://schemas.microsoft.com/office/powerpoint/2010/main" val="236930282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lumMod val="85000"/>
            </a:schemeClr>
          </a:solidFill>
          <a:scene3d>
            <a:camera prst="orthographicFront"/>
            <a:lightRig rig="threePt" dir="t"/>
          </a:scene3d>
          <a:sp3d>
            <a:bevelT prst="slope"/>
          </a:sp3d>
        </p:spPr>
        <p:txBody>
          <a:bodyPr>
            <a:noAutofit/>
          </a:bodyPr>
          <a:lstStyle/>
          <a:p>
            <a:r>
              <a:rPr lang="es-CO" sz="2800" dirty="0" smtClean="0"/>
              <a:t>Reflexiona sobre lo que sucedía, los cerdos de por si, Dios los considera inmundos, en la lista de </a:t>
            </a:r>
            <a:r>
              <a:rPr lang="es-CO" sz="2800" b="1" dirty="0" smtClean="0">
                <a:solidFill>
                  <a:srgbClr val="FF0000"/>
                </a:solidFill>
              </a:rPr>
              <a:t>Lev.11:7,8</a:t>
            </a:r>
            <a:r>
              <a:rPr lang="es-CO" sz="2800" dirty="0" smtClean="0"/>
              <a:t>. ocupa el cuarto lugar: </a:t>
            </a:r>
            <a:r>
              <a:rPr lang="es-CO" sz="2800" b="1" baseline="30000" dirty="0"/>
              <a:t> </a:t>
            </a:r>
            <a:r>
              <a:rPr lang="es-CO" sz="2800" b="1" baseline="30000" dirty="0" smtClean="0"/>
              <a:t>«</a:t>
            </a:r>
            <a:r>
              <a:rPr lang="es-CO" sz="2800" b="1" dirty="0" smtClean="0">
                <a:latin typeface="Agency FB" pitchFamily="34" charset="0"/>
              </a:rPr>
              <a:t>También </a:t>
            </a:r>
            <a:r>
              <a:rPr lang="es-CO" sz="2800" b="1" dirty="0">
                <a:latin typeface="Agency FB" pitchFamily="34" charset="0"/>
              </a:rPr>
              <a:t>el puerco, aunque tiene pezuñas, y es de pezuñas hendidas, pero no rumia, lo tendréis por inmundo. </a:t>
            </a:r>
            <a:r>
              <a:rPr lang="es-CO" sz="2800" b="1" baseline="30000" dirty="0" smtClean="0">
                <a:latin typeface="Agency FB" pitchFamily="34" charset="0"/>
              </a:rPr>
              <a:t>8 </a:t>
            </a:r>
            <a:r>
              <a:rPr lang="es-CO" sz="2800" b="1" dirty="0">
                <a:latin typeface="Agency FB" pitchFamily="34" charset="0"/>
              </a:rPr>
              <a:t>De la carne de ellos no comeréis, ni tocaréis su cuerpo muerto; los tendréis por </a:t>
            </a:r>
            <a:r>
              <a:rPr lang="es-CO" sz="2800" b="1" dirty="0" smtClean="0">
                <a:latin typeface="Agency FB" pitchFamily="34" charset="0"/>
              </a:rPr>
              <a:t>inmundos</a:t>
            </a:r>
            <a:r>
              <a:rPr lang="es-CO" sz="2800" dirty="0" smtClean="0"/>
              <a:t>».</a:t>
            </a:r>
          </a:p>
          <a:p>
            <a:pPr lvl="1"/>
            <a:endParaRPr lang="es-CO" sz="2400" dirty="0" smtClean="0"/>
          </a:p>
          <a:p>
            <a:pPr lvl="1"/>
            <a:r>
              <a:rPr lang="es-CO" sz="2400" dirty="0" smtClean="0"/>
              <a:t> </a:t>
            </a:r>
            <a:r>
              <a:rPr lang="es-CO" sz="2400" dirty="0"/>
              <a:t>De todos los animales prohibidos por </a:t>
            </a:r>
            <a:r>
              <a:rPr lang="es-CO" sz="2400" dirty="0" smtClean="0"/>
              <a:t>la ley</a:t>
            </a:r>
            <a:r>
              <a:rPr lang="es-CO" sz="2400" dirty="0"/>
              <a:t>, se consideraba al cerdo como el más </a:t>
            </a:r>
            <a:r>
              <a:rPr lang="es-CO" sz="2400" dirty="0" smtClean="0"/>
              <a:t>inmundo en </a:t>
            </a:r>
            <a:r>
              <a:rPr lang="es-CO" sz="2400" dirty="0" smtClean="0">
                <a:solidFill>
                  <a:srgbClr val="FF0000"/>
                </a:solidFill>
              </a:rPr>
              <a:t>(Isa.65:3, 4</a:t>
            </a:r>
            <a:r>
              <a:rPr lang="es-CO" sz="2400" dirty="0" smtClean="0">
                <a:solidFill>
                  <a:srgbClr val="FF0000"/>
                </a:solidFill>
              </a:rPr>
              <a:t>), dice: </a:t>
            </a:r>
            <a:r>
              <a:rPr lang="es-CO" sz="2400" dirty="0" smtClean="0"/>
              <a:t>«</a:t>
            </a:r>
            <a:r>
              <a:rPr lang="es-CO" sz="2400" b="1" dirty="0" smtClean="0">
                <a:latin typeface="Agency FB" pitchFamily="34" charset="0"/>
              </a:rPr>
              <a:t>Pueblo </a:t>
            </a:r>
            <a:r>
              <a:rPr lang="es-CO" sz="2400" b="1" dirty="0">
                <a:latin typeface="Agency FB" pitchFamily="34" charset="0"/>
              </a:rPr>
              <a:t>que en mi cara me provoca de continuo a ira, sacrificando en huertos, y ofreciendo perfume sobre </a:t>
            </a:r>
            <a:r>
              <a:rPr lang="es-CO" sz="2400" b="1" dirty="0" smtClean="0">
                <a:latin typeface="Agency FB" pitchFamily="34" charset="0"/>
              </a:rPr>
              <a:t>ladrillos;</a:t>
            </a:r>
            <a:r>
              <a:rPr lang="es-CO" sz="2400" b="1" dirty="0">
                <a:latin typeface="Agency FB" pitchFamily="34" charset="0"/>
              </a:rPr>
              <a:t> </a:t>
            </a:r>
            <a:r>
              <a:rPr lang="es-CO" sz="2400" b="1" baseline="30000" dirty="0" smtClean="0">
                <a:latin typeface="Agency FB" pitchFamily="34" charset="0"/>
              </a:rPr>
              <a:t>4 </a:t>
            </a:r>
            <a:r>
              <a:rPr lang="es-CO" sz="2400" b="1" dirty="0">
                <a:latin typeface="Agency FB" pitchFamily="34" charset="0"/>
              </a:rPr>
              <a:t>que se quedan en los sepulcros, y en lugares escondidos pasan la noche; que </a:t>
            </a:r>
            <a:r>
              <a:rPr lang="es-CO" sz="2400" b="1" u="sng" dirty="0">
                <a:latin typeface="Agency FB" pitchFamily="34" charset="0"/>
              </a:rPr>
              <a:t>comen carne de puerco</a:t>
            </a:r>
            <a:r>
              <a:rPr lang="es-CO" sz="2400" b="1" dirty="0">
                <a:latin typeface="Agency FB" pitchFamily="34" charset="0"/>
              </a:rPr>
              <a:t>, y en sus ollas </a:t>
            </a:r>
            <a:r>
              <a:rPr lang="es-CO" sz="2400" b="1" i="1" dirty="0">
                <a:latin typeface="Agency FB" pitchFamily="34" charset="0"/>
              </a:rPr>
              <a:t>hay</a:t>
            </a:r>
            <a:r>
              <a:rPr lang="es-CO" sz="2400" b="1" dirty="0">
                <a:latin typeface="Agency FB" pitchFamily="34" charset="0"/>
              </a:rPr>
              <a:t> caldo de cosas </a:t>
            </a:r>
            <a:r>
              <a:rPr lang="es-CO" sz="2400" b="1" dirty="0" smtClean="0">
                <a:latin typeface="Agency FB" pitchFamily="34" charset="0"/>
              </a:rPr>
              <a:t>inmundas</a:t>
            </a:r>
            <a:r>
              <a:rPr lang="es-CO" sz="2400" dirty="0" smtClean="0"/>
              <a:t>»</a:t>
            </a:r>
            <a:endParaRPr lang="es-CO" sz="2400" dirty="0" smtClean="0"/>
          </a:p>
        </p:txBody>
      </p:sp>
    </p:spTree>
    <p:extLst>
      <p:ext uri="{BB962C8B-B14F-4D97-AF65-F5344CB8AC3E}">
        <p14:creationId xmlns:p14="http://schemas.microsoft.com/office/powerpoint/2010/main" val="276386494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3">
              <a:lumMod val="40000"/>
              <a:lumOff val="60000"/>
            </a:schemeClr>
          </a:solidFill>
          <a:scene3d>
            <a:camera prst="orthographicFront"/>
            <a:lightRig rig="threePt" dir="t"/>
          </a:scene3d>
          <a:sp3d>
            <a:bevelT w="114300" prst="artDeco"/>
          </a:sp3d>
        </p:spPr>
        <p:txBody>
          <a:bodyPr>
            <a:normAutofit/>
          </a:bodyPr>
          <a:lstStyle/>
          <a:p>
            <a:pPr lvl="1"/>
            <a:r>
              <a:rPr lang="es-CO" dirty="0" smtClean="0"/>
              <a:t>Es tan abominable para Dios el comer carne de cerdo que en </a:t>
            </a:r>
            <a:r>
              <a:rPr lang="es-CO" b="1" dirty="0" smtClean="0">
                <a:solidFill>
                  <a:srgbClr val="FF0000"/>
                </a:solidFill>
              </a:rPr>
              <a:t>Isaías 66:17 </a:t>
            </a:r>
            <a:r>
              <a:rPr lang="es-CO" dirty="0" smtClean="0"/>
              <a:t>dice:  </a:t>
            </a:r>
            <a:r>
              <a:rPr lang="es-CO" dirty="0"/>
              <a:t>«</a:t>
            </a:r>
            <a:r>
              <a:rPr lang="es-CO" b="1" dirty="0">
                <a:latin typeface="Agency FB" pitchFamily="34" charset="0"/>
              </a:rPr>
              <a:t>Los que se santifican y los que se purifican en los huertos, unos tras otros, los que comen </a:t>
            </a:r>
            <a:r>
              <a:rPr lang="es-CO" b="1" u="sng" dirty="0">
                <a:latin typeface="Agency FB" pitchFamily="34" charset="0"/>
              </a:rPr>
              <a:t>carne de puerco</a:t>
            </a:r>
            <a:r>
              <a:rPr lang="es-CO" b="1" dirty="0">
                <a:latin typeface="Agency FB" pitchFamily="34" charset="0"/>
              </a:rPr>
              <a:t>, y abominación, y ratón; </a:t>
            </a:r>
            <a:r>
              <a:rPr lang="es-CO" b="1" u="sng" dirty="0">
                <a:latin typeface="Agency FB" pitchFamily="34" charset="0"/>
              </a:rPr>
              <a:t>juntamente serán talados</a:t>
            </a:r>
            <a:r>
              <a:rPr lang="es-CO" b="1" dirty="0">
                <a:latin typeface="Agency FB" pitchFamily="34" charset="0"/>
              </a:rPr>
              <a:t>, dice Jehová</a:t>
            </a:r>
            <a:r>
              <a:rPr lang="es-CO" dirty="0"/>
              <a:t>».</a:t>
            </a:r>
          </a:p>
          <a:p>
            <a:endParaRPr lang="es-CO" dirty="0" smtClean="0"/>
          </a:p>
          <a:p>
            <a:r>
              <a:rPr lang="es-CO" dirty="0" smtClean="0">
                <a:solidFill>
                  <a:srgbClr val="FF0000"/>
                </a:solidFill>
              </a:rPr>
              <a:t>Este </a:t>
            </a:r>
            <a:r>
              <a:rPr lang="es-CO" dirty="0">
                <a:solidFill>
                  <a:srgbClr val="FF0000"/>
                </a:solidFill>
              </a:rPr>
              <a:t>joven en su desesperación por comer algo que llenara su estomago, </a:t>
            </a:r>
            <a:r>
              <a:rPr lang="es-CO" u="sng" dirty="0">
                <a:solidFill>
                  <a:srgbClr val="FF0000"/>
                </a:solidFill>
              </a:rPr>
              <a:t>se peleaba con los  cerdos, recogiendo las algarrobas que Caín en medio del excremento de los cerdos que le llegaba hasta los tobillos, pero </a:t>
            </a:r>
            <a:r>
              <a:rPr lang="es-CO" u="sng" dirty="0" smtClean="0">
                <a:solidFill>
                  <a:srgbClr val="FF0000"/>
                </a:solidFill>
              </a:rPr>
              <a:t>el texto dice que </a:t>
            </a:r>
            <a:r>
              <a:rPr lang="es-CO" dirty="0" smtClean="0">
                <a:solidFill>
                  <a:srgbClr val="FF0000"/>
                </a:solidFill>
              </a:rPr>
              <a:t>«nadie </a:t>
            </a:r>
            <a:r>
              <a:rPr lang="es-CO" dirty="0">
                <a:solidFill>
                  <a:srgbClr val="FF0000"/>
                </a:solidFill>
              </a:rPr>
              <a:t>se las daba».</a:t>
            </a:r>
          </a:p>
          <a:p>
            <a:endParaRPr lang="es-CO" dirty="0"/>
          </a:p>
        </p:txBody>
      </p:sp>
    </p:spTree>
    <p:extLst>
      <p:ext uri="{BB962C8B-B14F-4D97-AF65-F5344CB8AC3E}">
        <p14:creationId xmlns:p14="http://schemas.microsoft.com/office/powerpoint/2010/main" val="267587669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accent3">
              <a:lumMod val="20000"/>
              <a:lumOff val="80000"/>
            </a:schemeClr>
          </a:solidFill>
          <a:scene3d>
            <a:camera prst="orthographicFront"/>
            <a:lightRig rig="threePt" dir="t"/>
          </a:scene3d>
          <a:sp3d>
            <a:bevelT w="139700" prst="cross"/>
          </a:sp3d>
        </p:spPr>
        <p:txBody>
          <a:bodyPr>
            <a:normAutofit lnSpcReduction="10000"/>
          </a:bodyPr>
          <a:lstStyle/>
          <a:p>
            <a:r>
              <a:rPr lang="es-CO" dirty="0" smtClean="0"/>
              <a:t>Es en este momento cuando «volviendo </a:t>
            </a:r>
            <a:r>
              <a:rPr lang="es-CO" dirty="0"/>
              <a:t>en sí, dijo: ¡</a:t>
            </a:r>
            <a:r>
              <a:rPr lang="es-CO" b="1" dirty="0">
                <a:latin typeface="Agency FB" pitchFamily="34" charset="0"/>
              </a:rPr>
              <a:t>Cuántos jornaleros en casa de mi padre tienen abundancia de pan, y yo aquí perezco de </a:t>
            </a:r>
            <a:r>
              <a:rPr lang="es-CO" b="1" dirty="0" smtClean="0">
                <a:latin typeface="Agency FB" pitchFamily="34" charset="0"/>
              </a:rPr>
              <a:t>hambre</a:t>
            </a:r>
            <a:r>
              <a:rPr lang="es-CO" dirty="0" smtClean="0"/>
              <a:t>!</a:t>
            </a:r>
            <a:endParaRPr lang="es-CO" dirty="0" smtClean="0"/>
          </a:p>
          <a:p>
            <a:pPr marL="0" indent="0">
              <a:buNone/>
            </a:pPr>
            <a:endParaRPr lang="es-CO" dirty="0" smtClean="0"/>
          </a:p>
          <a:p>
            <a:pPr marL="0" indent="0">
              <a:buNone/>
            </a:pPr>
            <a:r>
              <a:rPr lang="es-CO" dirty="0" smtClean="0">
                <a:solidFill>
                  <a:srgbClr val="FF0000"/>
                </a:solidFill>
              </a:rPr>
              <a:t>Ahora </a:t>
            </a:r>
            <a:r>
              <a:rPr lang="es-CO" dirty="0" smtClean="0">
                <a:solidFill>
                  <a:srgbClr val="FF0000"/>
                </a:solidFill>
              </a:rPr>
              <a:t>reflexiona, y ve su gran error, en verdad su padre tenia razón, cuan insensato había sido al no escuchar los consejos amorosos, aún en medio de lagrimas que su padre le había dirigido, pero él por capricho creyendo que lejos de su hogar obtendría mejores resultados, pero he aquí cuan equivocado estaba, y ve la cruda </a:t>
            </a:r>
            <a:r>
              <a:rPr lang="es-CO" dirty="0" smtClean="0">
                <a:solidFill>
                  <a:srgbClr val="FF0000"/>
                </a:solidFill>
              </a:rPr>
              <a:t>realidad, de cuan bajo había caído.  </a:t>
            </a:r>
            <a:r>
              <a:rPr lang="es-CO" baseline="30000"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18285202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smtClean="0"/>
              <a:t>Esa es la misma situación de muchos jóvenes hoy en día, dicen: «</a:t>
            </a:r>
            <a:r>
              <a:rPr lang="es-CO" b="1" dirty="0" smtClean="0">
                <a:latin typeface="Agency FB" pitchFamily="34" charset="0"/>
              </a:rPr>
              <a:t>es que no me comprenden, no me dejan vivir mi vida, yo puedo manejarme solo, es que es mi vida</a:t>
            </a:r>
            <a:r>
              <a:rPr lang="es-CO" dirty="0" smtClean="0"/>
              <a:t>». </a:t>
            </a:r>
          </a:p>
          <a:p>
            <a:pPr lvl="1"/>
            <a:r>
              <a:rPr lang="es-CO" sz="3400" b="1" dirty="0" smtClean="0"/>
              <a:t>6</a:t>
            </a:r>
            <a:r>
              <a:rPr lang="es-CO" dirty="0" smtClean="0"/>
              <a:t>). Fue en este </a:t>
            </a:r>
            <a:r>
              <a:rPr lang="es-CO" dirty="0"/>
              <a:t>p</a:t>
            </a:r>
            <a:r>
              <a:rPr lang="es-CO" dirty="0" smtClean="0"/>
              <a:t>reciso momento que el joven toma la determinación de regresar a su hogar: «</a:t>
            </a:r>
            <a:r>
              <a:rPr lang="es-CO" b="1" dirty="0">
                <a:latin typeface="Agency FB" pitchFamily="34" charset="0"/>
              </a:rPr>
              <a:t>Me levantaré e iré a mi padre, y le diré: Padre, he pecado contra el cielo y contra ti; </a:t>
            </a:r>
            <a:r>
              <a:rPr lang="es-CO" b="1" baseline="30000" dirty="0">
                <a:latin typeface="Agency FB" pitchFamily="34" charset="0"/>
              </a:rPr>
              <a:t>19 </a:t>
            </a:r>
            <a:r>
              <a:rPr lang="es-CO" b="1" dirty="0">
                <a:latin typeface="Agency FB" pitchFamily="34" charset="0"/>
              </a:rPr>
              <a:t> ya no soy digno de ser llamado tu hijo; hazme como a uno de tus jornaleros.  </a:t>
            </a:r>
            <a:r>
              <a:rPr lang="es-CO" b="1" baseline="30000" dirty="0">
                <a:latin typeface="Agency FB" pitchFamily="34" charset="0"/>
              </a:rPr>
              <a:t>20 </a:t>
            </a:r>
            <a:r>
              <a:rPr lang="es-CO" b="1" dirty="0">
                <a:latin typeface="Agency FB" pitchFamily="34" charset="0"/>
              </a:rPr>
              <a:t> Y levantándose, vino a su </a:t>
            </a:r>
            <a:r>
              <a:rPr lang="es-CO" b="1" dirty="0" smtClean="0">
                <a:latin typeface="Agency FB" pitchFamily="34" charset="0"/>
              </a:rPr>
              <a:t>padre</a:t>
            </a:r>
            <a:r>
              <a:rPr lang="es-CO" dirty="0" smtClean="0"/>
              <a:t>». </a:t>
            </a:r>
          </a:p>
          <a:p>
            <a:pPr marL="57150" indent="0">
              <a:buNone/>
            </a:pPr>
            <a:r>
              <a:rPr lang="es-CO" sz="3400" b="1" u="sng" dirty="0" smtClean="0"/>
              <a:t>Dos cosas que nos muestra Jesús en la </a:t>
            </a:r>
            <a:r>
              <a:rPr lang="es-CO" sz="3400" b="1" u="sng" dirty="0" smtClean="0"/>
              <a:t>parábola:</a:t>
            </a:r>
          </a:p>
          <a:p>
            <a:pPr marL="457200" lvl="1" indent="0">
              <a:buNone/>
            </a:pPr>
            <a:r>
              <a:rPr lang="es-CO" dirty="0" smtClean="0"/>
              <a:t>(</a:t>
            </a:r>
            <a:r>
              <a:rPr lang="es-CO" sz="3000" b="1" dirty="0" smtClean="0">
                <a:solidFill>
                  <a:srgbClr val="FF0000"/>
                </a:solidFill>
              </a:rPr>
              <a:t>1</a:t>
            </a:r>
            <a:r>
              <a:rPr lang="es-CO" dirty="0" smtClean="0"/>
              <a:t>), Dios en determinados momentos de la vida cuando hemos llegado al máximo de determinada </a:t>
            </a:r>
            <a:r>
              <a:rPr lang="es-CO" dirty="0" smtClean="0"/>
              <a:t>situación </a:t>
            </a:r>
            <a:r>
              <a:rPr lang="es-CO" dirty="0" smtClean="0"/>
              <a:t>estando lejos de Él, pone en la mente el deseo de que nuevamente regresemos al hogar y </a:t>
            </a:r>
            <a:endParaRPr lang="es-CO" dirty="0" smtClean="0"/>
          </a:p>
          <a:p>
            <a:pPr marL="457200" lvl="1" indent="0">
              <a:buNone/>
            </a:pPr>
            <a:r>
              <a:rPr lang="es-CO" dirty="0" smtClean="0"/>
              <a:t>(</a:t>
            </a:r>
            <a:r>
              <a:rPr lang="es-CO" sz="3000" b="1" dirty="0" smtClean="0">
                <a:solidFill>
                  <a:srgbClr val="FF0000"/>
                </a:solidFill>
              </a:rPr>
              <a:t>2</a:t>
            </a:r>
            <a:r>
              <a:rPr lang="es-CO" dirty="0" smtClean="0"/>
              <a:t>), que el padre no fue a buscarle.</a:t>
            </a:r>
          </a:p>
          <a:p>
            <a:endParaRPr lang="es-CO" dirty="0"/>
          </a:p>
        </p:txBody>
      </p:sp>
    </p:spTree>
    <p:extLst>
      <p:ext uri="{BB962C8B-B14F-4D97-AF65-F5344CB8AC3E}">
        <p14:creationId xmlns:p14="http://schemas.microsoft.com/office/powerpoint/2010/main" val="15203926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5626968" cy="2448272"/>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3300" b="1" dirty="0" smtClean="0"/>
              <a:t>7</a:t>
            </a:r>
            <a:r>
              <a:rPr lang="es-CO" dirty="0" smtClean="0"/>
              <a:t>). «Y </a:t>
            </a:r>
            <a:r>
              <a:rPr lang="es-CO" dirty="0"/>
              <a:t>cuando aún estaba lejos, su padre lo vio, y fue movido a misericordia; y corrió, y se echó sobre su cuello, y le besó. </a:t>
            </a:r>
            <a:r>
              <a:rPr lang="es-CO" b="1" baseline="30000" dirty="0"/>
              <a:t>21 </a:t>
            </a:r>
            <a:r>
              <a:rPr lang="es-CO" dirty="0"/>
              <a:t> Y el hijo le dijo: Padre, he pecado contra el cielo, y contra ti, y ya no soy digno de ser llamado tu </a:t>
            </a:r>
            <a:r>
              <a:rPr lang="es-CO" dirty="0" smtClean="0"/>
              <a:t>hijo».  </a:t>
            </a:r>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04664"/>
            <a:ext cx="2301602" cy="2232248"/>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429000"/>
            <a:ext cx="8062242" cy="3046988"/>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Esa </a:t>
            </a:r>
            <a:r>
              <a:rPr lang="es-CO" sz="2400" dirty="0" smtClean="0"/>
              <a:t>es la única </a:t>
            </a:r>
            <a:r>
              <a:rPr lang="es-CO" sz="2400" dirty="0"/>
              <a:t>cosa que era del joven, y que Dios ha puesto también en cada uno de nosotros para que </a:t>
            </a:r>
            <a:r>
              <a:rPr lang="es-CO" sz="2400" dirty="0" smtClean="0"/>
              <a:t>la utilicemos </a:t>
            </a:r>
            <a:r>
              <a:rPr lang="es-CO" sz="2400" dirty="0"/>
              <a:t>a nuestra forma de pensar, y que él la utilizó para retirarse del lado del padre, ahora nuevamente hace uso de ella para decidir regresar al lado de su padre. Y no fue defraudado porque su padre lo estaba esperando,  «Y cuando aún estaba lejos, su padre lo vio, y fue movido a misericordia; y corrió, y se echó sobre su cuello, y le besó». </a:t>
            </a:r>
          </a:p>
        </p:txBody>
      </p:sp>
    </p:spTree>
    <p:extLst>
      <p:ext uri="{BB962C8B-B14F-4D97-AF65-F5344CB8AC3E}">
        <p14:creationId xmlns:p14="http://schemas.microsoft.com/office/powerpoint/2010/main" val="48059852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slope"/>
          </a:sp3d>
        </p:spPr>
        <p:txBody>
          <a:bodyPr>
            <a:normAutofit/>
          </a:bodyPr>
          <a:lstStyle/>
          <a:p>
            <a:r>
              <a:rPr lang="es-CO" sz="6000" b="1" i="1" dirty="0" smtClean="0"/>
              <a:t>Conclusión</a:t>
            </a:r>
            <a:endParaRPr lang="es-CO" sz="6000" b="1" i="1" dirty="0"/>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r>
              <a:rPr lang="es-CO" dirty="0" smtClean="0"/>
              <a:t>Nosotros también, tenemos el poder de tomar decisiones en nuestra vida, y la más importante, es la que tiene que ver con nuestra salvación, leamos algunos textos que así lo corroboran.</a:t>
            </a:r>
          </a:p>
          <a:p>
            <a:pPr lvl="1"/>
            <a:r>
              <a:rPr lang="es-CO" b="1" dirty="0" smtClean="0">
                <a:solidFill>
                  <a:srgbClr val="FF0000"/>
                </a:solidFill>
              </a:rPr>
              <a:t>Juan 3:16</a:t>
            </a:r>
            <a:r>
              <a:rPr lang="es-CO" dirty="0" smtClean="0"/>
              <a:t>.</a:t>
            </a:r>
            <a:r>
              <a:rPr lang="es-CO" dirty="0"/>
              <a:t> </a:t>
            </a:r>
            <a:r>
              <a:rPr lang="es-CO" dirty="0" smtClean="0"/>
              <a:t>«Porque </a:t>
            </a:r>
            <a:r>
              <a:rPr lang="es-CO" dirty="0"/>
              <a:t>de tal manera amó Dios al mundo, que ha dado a su Hijo unigénito, para que todo aquel que en Él cree, no se pierda, mas tenga vida </a:t>
            </a:r>
            <a:r>
              <a:rPr lang="es-CO" dirty="0" smtClean="0"/>
              <a:t>eterna»</a:t>
            </a:r>
          </a:p>
          <a:p>
            <a:pPr lvl="1"/>
            <a:r>
              <a:rPr lang="es-CO" b="1" dirty="0" smtClean="0">
                <a:solidFill>
                  <a:srgbClr val="FF0000"/>
                </a:solidFill>
              </a:rPr>
              <a:t>Marcos 16:15,16</a:t>
            </a:r>
            <a:r>
              <a:rPr lang="es-CO" dirty="0" smtClean="0"/>
              <a:t>.</a:t>
            </a:r>
            <a:r>
              <a:rPr lang="es-CO" b="1" baseline="30000" dirty="0"/>
              <a:t>  </a:t>
            </a:r>
            <a:r>
              <a:rPr lang="es-CO" b="1" dirty="0" smtClean="0"/>
              <a:t>«</a:t>
            </a:r>
            <a:r>
              <a:rPr lang="es-CO" dirty="0" smtClean="0"/>
              <a:t>Y </a:t>
            </a:r>
            <a:r>
              <a:rPr lang="es-CO" dirty="0"/>
              <a:t>les dijo: Id por todo el mundo y predicad el evangelio a toda criatura. </a:t>
            </a:r>
            <a:r>
              <a:rPr lang="es-CO" b="1" baseline="30000" dirty="0" smtClean="0"/>
              <a:t>16 </a:t>
            </a:r>
            <a:r>
              <a:rPr lang="es-CO" dirty="0"/>
              <a:t>El que creyere y fuere bautizado, será salvo; mas el que no creyere, será </a:t>
            </a:r>
            <a:r>
              <a:rPr lang="es-CO" dirty="0" smtClean="0"/>
              <a:t>condenado». </a:t>
            </a:r>
          </a:p>
          <a:p>
            <a:pPr lvl="1"/>
            <a:r>
              <a:rPr lang="es-CO" b="1" dirty="0" smtClean="0">
                <a:solidFill>
                  <a:srgbClr val="FF0000"/>
                </a:solidFill>
              </a:rPr>
              <a:t>Apoc.3:20</a:t>
            </a:r>
            <a:r>
              <a:rPr lang="es-CO" dirty="0" smtClean="0"/>
              <a:t>.</a:t>
            </a:r>
            <a:r>
              <a:rPr lang="es-CO" b="1" baseline="30000" dirty="0"/>
              <a:t> </a:t>
            </a:r>
            <a:r>
              <a:rPr lang="es-CO" b="1" baseline="30000" dirty="0" smtClean="0"/>
              <a:t>«</a:t>
            </a:r>
            <a:r>
              <a:rPr lang="es-CO" dirty="0" smtClean="0"/>
              <a:t>He </a:t>
            </a:r>
            <a:r>
              <a:rPr lang="es-CO" dirty="0"/>
              <a:t>aquí, yo estoy a la puerta y llamo; si alguno oye mi voz y abre la puerta, entraré a él, y cenaré con él, y él </a:t>
            </a:r>
            <a:r>
              <a:rPr lang="es-CO" dirty="0" smtClean="0"/>
              <a:t>conmigo». </a:t>
            </a:r>
            <a:endParaRPr lang="es-CO" dirty="0"/>
          </a:p>
        </p:txBody>
      </p:sp>
    </p:spTree>
    <p:extLst>
      <p:ext uri="{BB962C8B-B14F-4D97-AF65-F5344CB8AC3E}">
        <p14:creationId xmlns:p14="http://schemas.microsoft.com/office/powerpoint/2010/main" val="22849256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474840" cy="3816424"/>
          </a:xfrm>
          <a:solidFill>
            <a:schemeClr val="bg2">
              <a:lumMod val="75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smtClean="0"/>
              <a:t>En esta hora, Nuestro Padre celestial esta tocando a la puerta de tu corazón, Él está hay, parado junto a la puerta, esperando que tu escuches su voz, y le abras tu corazón.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548680"/>
            <a:ext cx="3240360" cy="38164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869160"/>
            <a:ext cx="7992888" cy="1815882"/>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800" dirty="0"/>
              <a:t>Mi oración es que tu le abras tu corazón, será la mejor </a:t>
            </a:r>
            <a:r>
              <a:rPr lang="es-CO" sz="2800" dirty="0" smtClean="0"/>
              <a:t>decisión </a:t>
            </a:r>
            <a:r>
              <a:rPr lang="es-CO" sz="2800" dirty="0"/>
              <a:t>de tu vida, nunca te pasara, disfrutarás de paz en tu corazón. Y finalmente disfrutarás con Dios por la eternidad. Amen.</a:t>
            </a:r>
          </a:p>
        </p:txBody>
      </p:sp>
    </p:spTree>
    <p:extLst>
      <p:ext uri="{BB962C8B-B14F-4D97-AF65-F5344CB8AC3E}">
        <p14:creationId xmlns:p14="http://schemas.microsoft.com/office/powerpoint/2010/main" val="245502309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790</TotalTime>
  <Words>2835</Words>
  <Application>Microsoft Office PowerPoint</Application>
  <PresentationFormat>Presentación en pantalla (4:3)</PresentationFormat>
  <Paragraphs>89</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Tema de Office</vt:lpstr>
      <vt:lpstr>TODO  MENOS UNA COSA</vt:lpstr>
      <vt:lpstr>TODO MENOS UNA COSA</vt:lpstr>
      <vt:lpstr>Presentación de PowerPoint</vt:lpstr>
      <vt:lpstr>De Dios es todo,  menos tu libre albedrío, </vt:lpstr>
      <vt:lpstr>Presentación de PowerPoint</vt:lpstr>
      <vt:lpstr>Presentación de PowerPoint</vt:lpstr>
      <vt:lpstr>Las consecuencias de una mala elección: Expulsión del hogar, tristeza, sudor y muerte.</vt:lpstr>
      <vt:lpstr>Presentación de PowerPoint</vt:lpstr>
      <vt:lpstr>Presentación de PowerPoint</vt:lpstr>
      <vt:lpstr>Presentación de PowerPoint</vt:lpstr>
      <vt:lpstr>Cuanto mejor no estaría lejos del hogar, tantas restricciones, ¡no! ¡no!</vt:lpstr>
      <vt:lpstr>Presentación de PowerPoint</vt:lpstr>
      <vt:lpstr>«Y no muchos días después, juntándolo todo el hijo menor, partió lejos a una provincia apartada; y allí desperdició sus bienes viviendo perdidamente». </vt:lpstr>
      <vt:lpstr>Presentación de PowerPoint</vt:lpstr>
      <vt:lpstr>Ejecutó lo que tanto tiempo había soñado hacer ¡disfrutar la vida!  Sin oír aquellas frases ¡no! ¡no!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TODO MENOS UNA COSA</dc:title>
  <dc:creator>FAMILIA FIERRO CH</dc:creator>
  <cp:lastModifiedBy>HUMBERTO</cp:lastModifiedBy>
  <cp:revision>85</cp:revision>
  <dcterms:created xsi:type="dcterms:W3CDTF">2013-10-20T10:30:33Z</dcterms:created>
  <dcterms:modified xsi:type="dcterms:W3CDTF">2016-02-28T03:36:22Z</dcterms:modified>
</cp:coreProperties>
</file>